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9" r:id="rId4"/>
    <p:sldId id="264" r:id="rId5"/>
    <p:sldId id="265" r:id="rId6"/>
    <p:sldId id="267" r:id="rId7"/>
    <p:sldId id="257" r:id="rId8"/>
    <p:sldId id="268" r:id="rId9"/>
    <p:sldId id="290" r:id="rId10"/>
    <p:sldId id="261" r:id="rId11"/>
    <p:sldId id="262" r:id="rId12"/>
    <p:sldId id="283" r:id="rId13"/>
    <p:sldId id="271" r:id="rId14"/>
    <p:sldId id="272" r:id="rId15"/>
    <p:sldId id="284" r:id="rId16"/>
    <p:sldId id="291" r:id="rId17"/>
    <p:sldId id="29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7" r:id="rId28"/>
    <p:sldId id="286" r:id="rId29"/>
    <p:sldId id="270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5D5106-CB83-48B7-8E7A-79080EFD820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B8271F-97A4-406A-8FA3-2A5556627D29}">
      <dgm:prSet phldrT="[文本]"/>
      <dgm:spPr/>
      <dgm:t>
        <a:bodyPr/>
        <a:lstStyle/>
        <a:p>
          <a:r>
            <a:rPr lang="en-US" altLang="zh-CN" dirty="0"/>
            <a:t>Create workspace</a:t>
          </a:r>
          <a:endParaRPr lang="zh-CN" altLang="en-US" dirty="0"/>
        </a:p>
      </dgm:t>
    </dgm:pt>
    <dgm:pt modelId="{8BC3CFFB-E602-4CEF-A714-008BB0FF11E1}" type="parTrans" cxnId="{009AE352-21BD-4336-8316-F9D7267DA701}">
      <dgm:prSet/>
      <dgm:spPr/>
      <dgm:t>
        <a:bodyPr/>
        <a:lstStyle/>
        <a:p>
          <a:endParaRPr lang="zh-CN" altLang="en-US"/>
        </a:p>
      </dgm:t>
    </dgm:pt>
    <dgm:pt modelId="{4103EE9E-92F2-4BE2-B467-2E19E19915B3}" type="sibTrans" cxnId="{009AE352-21BD-4336-8316-F9D7267DA701}">
      <dgm:prSet/>
      <dgm:spPr/>
      <dgm:t>
        <a:bodyPr/>
        <a:lstStyle/>
        <a:p>
          <a:endParaRPr lang="zh-CN" altLang="en-US"/>
        </a:p>
      </dgm:t>
    </dgm:pt>
    <dgm:pt modelId="{C2713E03-2E92-450E-8022-41846D8802FD}">
      <dgm:prSet phldrT="[文本]"/>
      <dgm:spPr/>
      <dgm:t>
        <a:bodyPr/>
        <a:lstStyle/>
        <a:p>
          <a:r>
            <a:rPr lang="en-US" altLang="zh-CN" dirty="0"/>
            <a:t>Change </a:t>
          </a:r>
          <a:r>
            <a:rPr lang="en-GB" dirty="0" err="1"/>
            <a:t>CMakeLists</a:t>
          </a:r>
          <a:endParaRPr lang="zh-CN" altLang="en-US" dirty="0"/>
        </a:p>
      </dgm:t>
    </dgm:pt>
    <dgm:pt modelId="{625BC91B-792A-4FEF-93D1-FB653554322F}" type="parTrans" cxnId="{D8365BD6-006D-4B80-A97E-D543FE567EC3}">
      <dgm:prSet/>
      <dgm:spPr/>
      <dgm:t>
        <a:bodyPr/>
        <a:lstStyle/>
        <a:p>
          <a:endParaRPr lang="zh-CN" altLang="en-US"/>
        </a:p>
      </dgm:t>
    </dgm:pt>
    <dgm:pt modelId="{20F4837B-282F-4E6D-A5A1-ECAAA601D5DA}" type="sibTrans" cxnId="{D8365BD6-006D-4B80-A97E-D543FE567EC3}">
      <dgm:prSet/>
      <dgm:spPr/>
      <dgm:t>
        <a:bodyPr/>
        <a:lstStyle/>
        <a:p>
          <a:endParaRPr lang="zh-CN" altLang="en-US"/>
        </a:p>
      </dgm:t>
    </dgm:pt>
    <dgm:pt modelId="{BC81F52F-BA6F-4DC8-8F06-48726B8E7066}">
      <dgm:prSet phldrT="[文本]"/>
      <dgm:spPr/>
      <dgm:t>
        <a:bodyPr/>
        <a:lstStyle/>
        <a:p>
          <a:r>
            <a:rPr lang="en-US" altLang="zh-CN" dirty="0"/>
            <a:t>Implement algorithm in </a:t>
          </a:r>
          <a:r>
            <a:rPr lang="en-US" altLang="zh-CN" i="1" dirty="0"/>
            <a:t>.</a:t>
          </a:r>
          <a:r>
            <a:rPr lang="en-US" altLang="zh-CN" i="1" dirty="0" err="1"/>
            <a:t>cpp</a:t>
          </a:r>
          <a:r>
            <a:rPr lang="en-US" altLang="zh-CN" i="1" dirty="0"/>
            <a:t> </a:t>
          </a:r>
          <a:r>
            <a:rPr lang="en-US" altLang="zh-CN" dirty="0"/>
            <a:t>and </a:t>
          </a:r>
          <a:r>
            <a:rPr lang="en-US" altLang="zh-CN" i="1" dirty="0"/>
            <a:t>.h</a:t>
          </a:r>
          <a:r>
            <a:rPr lang="en-US" altLang="zh-CN" dirty="0"/>
            <a:t> files</a:t>
          </a:r>
          <a:endParaRPr lang="zh-CN" altLang="en-US" dirty="0"/>
        </a:p>
      </dgm:t>
    </dgm:pt>
    <dgm:pt modelId="{2911222A-AB30-46FA-89A9-27C56E7D7B6E}" type="parTrans" cxnId="{908C9F7C-E766-43E1-9457-470172491300}">
      <dgm:prSet/>
      <dgm:spPr/>
      <dgm:t>
        <a:bodyPr/>
        <a:lstStyle/>
        <a:p>
          <a:endParaRPr lang="zh-CN" altLang="en-US"/>
        </a:p>
      </dgm:t>
    </dgm:pt>
    <dgm:pt modelId="{704C4F70-9547-4B3F-9BE8-C8FC996F3F07}" type="sibTrans" cxnId="{908C9F7C-E766-43E1-9457-470172491300}">
      <dgm:prSet/>
      <dgm:spPr/>
      <dgm:t>
        <a:bodyPr/>
        <a:lstStyle/>
        <a:p>
          <a:endParaRPr lang="zh-CN" altLang="en-US"/>
        </a:p>
      </dgm:t>
    </dgm:pt>
    <dgm:pt modelId="{0CD9DA7C-5C13-4696-A773-B7C0D94BE9DA}">
      <dgm:prSet phldrT="[文本]"/>
      <dgm:spPr/>
      <dgm:t>
        <a:bodyPr/>
        <a:lstStyle/>
        <a:p>
          <a:r>
            <a:rPr lang="en-US" altLang="zh-CN" dirty="0" err="1"/>
            <a:t>Catkin_make</a:t>
          </a:r>
          <a:endParaRPr lang="zh-CN" altLang="en-US" dirty="0"/>
        </a:p>
      </dgm:t>
    </dgm:pt>
    <dgm:pt modelId="{C6FC37F5-015F-49C4-84C6-7812D2F29970}" type="parTrans" cxnId="{4E88CD74-4AE0-4D2C-BADB-8A09B89EDCCE}">
      <dgm:prSet/>
      <dgm:spPr/>
      <dgm:t>
        <a:bodyPr/>
        <a:lstStyle/>
        <a:p>
          <a:endParaRPr lang="zh-CN" altLang="en-US"/>
        </a:p>
      </dgm:t>
    </dgm:pt>
    <dgm:pt modelId="{C0493EEF-ABBE-47CA-9C02-4982B51E431D}" type="sibTrans" cxnId="{4E88CD74-4AE0-4D2C-BADB-8A09B89EDCCE}">
      <dgm:prSet/>
      <dgm:spPr/>
      <dgm:t>
        <a:bodyPr/>
        <a:lstStyle/>
        <a:p>
          <a:endParaRPr lang="zh-CN" altLang="en-US"/>
        </a:p>
      </dgm:t>
    </dgm:pt>
    <dgm:pt modelId="{0B2557E1-3C83-4F38-99F8-BE13820C426D}">
      <dgm:prSet phldrT="[文本]"/>
      <dgm:spPr/>
      <dgm:t>
        <a:bodyPr/>
        <a:lstStyle/>
        <a:p>
          <a:r>
            <a:rPr lang="en-US" altLang="zh-CN" dirty="0"/>
            <a:t>Create and change </a:t>
          </a:r>
          <a:r>
            <a:rPr lang="en-US" altLang="zh-CN" i="1" dirty="0"/>
            <a:t>.xml </a:t>
          </a:r>
          <a:r>
            <a:rPr lang="en-US" altLang="zh-CN" dirty="0"/>
            <a:t>file</a:t>
          </a:r>
          <a:endParaRPr lang="zh-CN" altLang="en-US" dirty="0"/>
        </a:p>
      </dgm:t>
    </dgm:pt>
    <dgm:pt modelId="{76E3272E-D7AC-4F9F-999C-03E5D980AFA9}" type="parTrans" cxnId="{16CF3168-5E33-40A5-9986-F69CEACB53CA}">
      <dgm:prSet/>
      <dgm:spPr/>
      <dgm:t>
        <a:bodyPr/>
        <a:lstStyle/>
        <a:p>
          <a:endParaRPr lang="zh-CN" altLang="en-US"/>
        </a:p>
      </dgm:t>
    </dgm:pt>
    <dgm:pt modelId="{4FC4BAFC-56F2-4A5C-A3F4-1424A73880CC}" type="sibTrans" cxnId="{16CF3168-5E33-40A5-9986-F69CEACB53CA}">
      <dgm:prSet/>
      <dgm:spPr/>
      <dgm:t>
        <a:bodyPr/>
        <a:lstStyle/>
        <a:p>
          <a:endParaRPr lang="zh-CN" altLang="en-US"/>
        </a:p>
      </dgm:t>
    </dgm:pt>
    <dgm:pt modelId="{46E3A641-645A-494C-A238-3A8CE9DFA069}" type="pres">
      <dgm:prSet presAssocID="{9B5D5106-CB83-48B7-8E7A-79080EFD820D}" presName="diagram" presStyleCnt="0">
        <dgm:presLayoutVars>
          <dgm:dir/>
          <dgm:resizeHandles val="exact"/>
        </dgm:presLayoutVars>
      </dgm:prSet>
      <dgm:spPr/>
    </dgm:pt>
    <dgm:pt modelId="{38FAA47C-A6CC-4BCF-B3EF-A3A732BC9151}" type="pres">
      <dgm:prSet presAssocID="{C6B8271F-97A4-406A-8FA3-2A5556627D29}" presName="node" presStyleLbl="node1" presStyleIdx="0" presStyleCnt="5">
        <dgm:presLayoutVars>
          <dgm:bulletEnabled val="1"/>
        </dgm:presLayoutVars>
      </dgm:prSet>
      <dgm:spPr/>
    </dgm:pt>
    <dgm:pt modelId="{442B57E9-8BD7-4CD7-87E9-57EE605F1CE8}" type="pres">
      <dgm:prSet presAssocID="{4103EE9E-92F2-4BE2-B467-2E19E19915B3}" presName="sibTrans" presStyleLbl="sibTrans2D1" presStyleIdx="0" presStyleCnt="4"/>
      <dgm:spPr/>
    </dgm:pt>
    <dgm:pt modelId="{36D4149B-9C15-4169-89F8-1DC0E2D18761}" type="pres">
      <dgm:prSet presAssocID="{4103EE9E-92F2-4BE2-B467-2E19E19915B3}" presName="connectorText" presStyleLbl="sibTrans2D1" presStyleIdx="0" presStyleCnt="4"/>
      <dgm:spPr/>
    </dgm:pt>
    <dgm:pt modelId="{236F0B68-E369-479C-8D2F-FEDD64B30B08}" type="pres">
      <dgm:prSet presAssocID="{C2713E03-2E92-450E-8022-41846D8802FD}" presName="node" presStyleLbl="node1" presStyleIdx="1" presStyleCnt="5">
        <dgm:presLayoutVars>
          <dgm:bulletEnabled val="1"/>
        </dgm:presLayoutVars>
      </dgm:prSet>
      <dgm:spPr/>
    </dgm:pt>
    <dgm:pt modelId="{F4D589CD-5BA8-402E-8FCB-458D5EE12118}" type="pres">
      <dgm:prSet presAssocID="{20F4837B-282F-4E6D-A5A1-ECAAA601D5DA}" presName="sibTrans" presStyleLbl="sibTrans2D1" presStyleIdx="1" presStyleCnt="4"/>
      <dgm:spPr/>
    </dgm:pt>
    <dgm:pt modelId="{556EDD69-5FAF-47CD-95E5-69FCA19DB650}" type="pres">
      <dgm:prSet presAssocID="{20F4837B-282F-4E6D-A5A1-ECAAA601D5DA}" presName="connectorText" presStyleLbl="sibTrans2D1" presStyleIdx="1" presStyleCnt="4"/>
      <dgm:spPr/>
    </dgm:pt>
    <dgm:pt modelId="{819DFDA1-316B-470D-A782-17E059F70F32}" type="pres">
      <dgm:prSet presAssocID="{BC81F52F-BA6F-4DC8-8F06-48726B8E7066}" presName="node" presStyleLbl="node1" presStyleIdx="2" presStyleCnt="5">
        <dgm:presLayoutVars>
          <dgm:bulletEnabled val="1"/>
        </dgm:presLayoutVars>
      </dgm:prSet>
      <dgm:spPr/>
    </dgm:pt>
    <dgm:pt modelId="{38732A9C-B182-4AE9-92F7-AC83AA200F96}" type="pres">
      <dgm:prSet presAssocID="{704C4F70-9547-4B3F-9BE8-C8FC996F3F07}" presName="sibTrans" presStyleLbl="sibTrans2D1" presStyleIdx="2" presStyleCnt="4"/>
      <dgm:spPr/>
    </dgm:pt>
    <dgm:pt modelId="{AFBF3B23-F5C2-4740-A1C0-3B3DB4F22130}" type="pres">
      <dgm:prSet presAssocID="{704C4F70-9547-4B3F-9BE8-C8FC996F3F07}" presName="connectorText" presStyleLbl="sibTrans2D1" presStyleIdx="2" presStyleCnt="4"/>
      <dgm:spPr/>
    </dgm:pt>
    <dgm:pt modelId="{313FECD7-154C-42A4-82FB-5981EA26C0D8}" type="pres">
      <dgm:prSet presAssocID="{0CD9DA7C-5C13-4696-A773-B7C0D94BE9DA}" presName="node" presStyleLbl="node1" presStyleIdx="3" presStyleCnt="5">
        <dgm:presLayoutVars>
          <dgm:bulletEnabled val="1"/>
        </dgm:presLayoutVars>
      </dgm:prSet>
      <dgm:spPr/>
    </dgm:pt>
    <dgm:pt modelId="{2A32F063-AFA5-4A6F-8CC5-4CAF9DBEF1DB}" type="pres">
      <dgm:prSet presAssocID="{C0493EEF-ABBE-47CA-9C02-4982B51E431D}" presName="sibTrans" presStyleLbl="sibTrans2D1" presStyleIdx="3" presStyleCnt="4"/>
      <dgm:spPr/>
    </dgm:pt>
    <dgm:pt modelId="{097C9337-AF7A-4796-8D1D-5068FF64FA26}" type="pres">
      <dgm:prSet presAssocID="{C0493EEF-ABBE-47CA-9C02-4982B51E431D}" presName="connectorText" presStyleLbl="sibTrans2D1" presStyleIdx="3" presStyleCnt="4"/>
      <dgm:spPr/>
    </dgm:pt>
    <dgm:pt modelId="{8DC349AF-6E67-46EA-BD76-26FDE02E1ECB}" type="pres">
      <dgm:prSet presAssocID="{0B2557E1-3C83-4F38-99F8-BE13820C426D}" presName="node" presStyleLbl="node1" presStyleIdx="4" presStyleCnt="5">
        <dgm:presLayoutVars>
          <dgm:bulletEnabled val="1"/>
        </dgm:presLayoutVars>
      </dgm:prSet>
      <dgm:spPr/>
    </dgm:pt>
  </dgm:ptLst>
  <dgm:cxnLst>
    <dgm:cxn modelId="{F8FE6A00-36AB-4257-A257-475F531928F7}" type="presOf" srcId="{704C4F70-9547-4B3F-9BE8-C8FC996F3F07}" destId="{38732A9C-B182-4AE9-92F7-AC83AA200F96}" srcOrd="0" destOrd="0" presId="urn:microsoft.com/office/officeart/2005/8/layout/process5"/>
    <dgm:cxn modelId="{B644A416-D2BA-46AC-BF0A-337805A3B476}" type="presOf" srcId="{20F4837B-282F-4E6D-A5A1-ECAAA601D5DA}" destId="{556EDD69-5FAF-47CD-95E5-69FCA19DB650}" srcOrd="1" destOrd="0" presId="urn:microsoft.com/office/officeart/2005/8/layout/process5"/>
    <dgm:cxn modelId="{303B3623-7281-4BEC-A55D-0CE34FE290A4}" type="presOf" srcId="{C2713E03-2E92-450E-8022-41846D8802FD}" destId="{236F0B68-E369-479C-8D2F-FEDD64B30B08}" srcOrd="0" destOrd="0" presId="urn:microsoft.com/office/officeart/2005/8/layout/process5"/>
    <dgm:cxn modelId="{14D10835-C253-4649-9633-9A2729D4C39D}" type="presOf" srcId="{C6B8271F-97A4-406A-8FA3-2A5556627D29}" destId="{38FAA47C-A6CC-4BCF-B3EF-A3A732BC9151}" srcOrd="0" destOrd="0" presId="urn:microsoft.com/office/officeart/2005/8/layout/process5"/>
    <dgm:cxn modelId="{C415B841-8FB1-4A6C-8E23-F3A17564384C}" type="presOf" srcId="{C0493EEF-ABBE-47CA-9C02-4982B51E431D}" destId="{2A32F063-AFA5-4A6F-8CC5-4CAF9DBEF1DB}" srcOrd="0" destOrd="0" presId="urn:microsoft.com/office/officeart/2005/8/layout/process5"/>
    <dgm:cxn modelId="{FDD71866-58DC-44FB-832A-F85B2057FC5C}" type="presOf" srcId="{0CD9DA7C-5C13-4696-A773-B7C0D94BE9DA}" destId="{313FECD7-154C-42A4-82FB-5981EA26C0D8}" srcOrd="0" destOrd="0" presId="urn:microsoft.com/office/officeart/2005/8/layout/process5"/>
    <dgm:cxn modelId="{16CF3168-5E33-40A5-9986-F69CEACB53CA}" srcId="{9B5D5106-CB83-48B7-8E7A-79080EFD820D}" destId="{0B2557E1-3C83-4F38-99F8-BE13820C426D}" srcOrd="4" destOrd="0" parTransId="{76E3272E-D7AC-4F9F-999C-03E5D980AFA9}" sibTransId="{4FC4BAFC-56F2-4A5C-A3F4-1424A73880CC}"/>
    <dgm:cxn modelId="{78D4654E-119A-44BD-8C36-CFE55F5A4B8E}" type="presOf" srcId="{704C4F70-9547-4B3F-9BE8-C8FC996F3F07}" destId="{AFBF3B23-F5C2-4740-A1C0-3B3DB4F22130}" srcOrd="1" destOrd="0" presId="urn:microsoft.com/office/officeart/2005/8/layout/process5"/>
    <dgm:cxn modelId="{C9686870-A24D-4433-AA75-3352D0BFD643}" type="presOf" srcId="{9B5D5106-CB83-48B7-8E7A-79080EFD820D}" destId="{46E3A641-645A-494C-A238-3A8CE9DFA069}" srcOrd="0" destOrd="0" presId="urn:microsoft.com/office/officeart/2005/8/layout/process5"/>
    <dgm:cxn modelId="{009AE352-21BD-4336-8316-F9D7267DA701}" srcId="{9B5D5106-CB83-48B7-8E7A-79080EFD820D}" destId="{C6B8271F-97A4-406A-8FA3-2A5556627D29}" srcOrd="0" destOrd="0" parTransId="{8BC3CFFB-E602-4CEF-A714-008BB0FF11E1}" sibTransId="{4103EE9E-92F2-4BE2-B467-2E19E19915B3}"/>
    <dgm:cxn modelId="{4E88CD74-4AE0-4D2C-BADB-8A09B89EDCCE}" srcId="{9B5D5106-CB83-48B7-8E7A-79080EFD820D}" destId="{0CD9DA7C-5C13-4696-A773-B7C0D94BE9DA}" srcOrd="3" destOrd="0" parTransId="{C6FC37F5-015F-49C4-84C6-7812D2F29970}" sibTransId="{C0493EEF-ABBE-47CA-9C02-4982B51E431D}"/>
    <dgm:cxn modelId="{C2F6CE7B-5E51-4D73-AB00-743ADB4BB52A}" type="presOf" srcId="{0B2557E1-3C83-4F38-99F8-BE13820C426D}" destId="{8DC349AF-6E67-46EA-BD76-26FDE02E1ECB}" srcOrd="0" destOrd="0" presId="urn:microsoft.com/office/officeart/2005/8/layout/process5"/>
    <dgm:cxn modelId="{908C9F7C-E766-43E1-9457-470172491300}" srcId="{9B5D5106-CB83-48B7-8E7A-79080EFD820D}" destId="{BC81F52F-BA6F-4DC8-8F06-48726B8E7066}" srcOrd="2" destOrd="0" parTransId="{2911222A-AB30-46FA-89A9-27C56E7D7B6E}" sibTransId="{704C4F70-9547-4B3F-9BE8-C8FC996F3F07}"/>
    <dgm:cxn modelId="{F70B6A98-DE14-4F5F-B33C-268D412E9D9A}" type="presOf" srcId="{20F4837B-282F-4E6D-A5A1-ECAAA601D5DA}" destId="{F4D589CD-5BA8-402E-8FCB-458D5EE12118}" srcOrd="0" destOrd="0" presId="urn:microsoft.com/office/officeart/2005/8/layout/process5"/>
    <dgm:cxn modelId="{DE8C91B3-74C3-4F09-A56B-D33458B3CB4A}" type="presOf" srcId="{4103EE9E-92F2-4BE2-B467-2E19E19915B3}" destId="{442B57E9-8BD7-4CD7-87E9-57EE605F1CE8}" srcOrd="0" destOrd="0" presId="urn:microsoft.com/office/officeart/2005/8/layout/process5"/>
    <dgm:cxn modelId="{195A9ABA-987B-42C9-8C25-2047093F3187}" type="presOf" srcId="{BC81F52F-BA6F-4DC8-8F06-48726B8E7066}" destId="{819DFDA1-316B-470D-A782-17E059F70F32}" srcOrd="0" destOrd="0" presId="urn:microsoft.com/office/officeart/2005/8/layout/process5"/>
    <dgm:cxn modelId="{8AA693C1-7975-404C-871F-9DAD4A87F8EE}" type="presOf" srcId="{C0493EEF-ABBE-47CA-9C02-4982B51E431D}" destId="{097C9337-AF7A-4796-8D1D-5068FF64FA26}" srcOrd="1" destOrd="0" presId="urn:microsoft.com/office/officeart/2005/8/layout/process5"/>
    <dgm:cxn modelId="{D8365BD6-006D-4B80-A97E-D543FE567EC3}" srcId="{9B5D5106-CB83-48B7-8E7A-79080EFD820D}" destId="{C2713E03-2E92-450E-8022-41846D8802FD}" srcOrd="1" destOrd="0" parTransId="{625BC91B-792A-4FEF-93D1-FB653554322F}" sibTransId="{20F4837B-282F-4E6D-A5A1-ECAAA601D5DA}"/>
    <dgm:cxn modelId="{BBB51FF2-1FBD-4193-8E47-EDFC1DA65E65}" type="presOf" srcId="{4103EE9E-92F2-4BE2-B467-2E19E19915B3}" destId="{36D4149B-9C15-4169-89F8-1DC0E2D18761}" srcOrd="1" destOrd="0" presId="urn:microsoft.com/office/officeart/2005/8/layout/process5"/>
    <dgm:cxn modelId="{1C51AB6E-6851-4837-B374-6D53F9649055}" type="presParOf" srcId="{46E3A641-645A-494C-A238-3A8CE9DFA069}" destId="{38FAA47C-A6CC-4BCF-B3EF-A3A732BC9151}" srcOrd="0" destOrd="0" presId="urn:microsoft.com/office/officeart/2005/8/layout/process5"/>
    <dgm:cxn modelId="{D6F16594-0D09-42F9-88E4-D2595CE80911}" type="presParOf" srcId="{46E3A641-645A-494C-A238-3A8CE9DFA069}" destId="{442B57E9-8BD7-4CD7-87E9-57EE605F1CE8}" srcOrd="1" destOrd="0" presId="urn:microsoft.com/office/officeart/2005/8/layout/process5"/>
    <dgm:cxn modelId="{297BA44B-3889-4F6E-B2D2-06D5F28CC7FF}" type="presParOf" srcId="{442B57E9-8BD7-4CD7-87E9-57EE605F1CE8}" destId="{36D4149B-9C15-4169-89F8-1DC0E2D18761}" srcOrd="0" destOrd="0" presId="urn:microsoft.com/office/officeart/2005/8/layout/process5"/>
    <dgm:cxn modelId="{84652EC2-4CF4-40B3-8965-9710D549B7C2}" type="presParOf" srcId="{46E3A641-645A-494C-A238-3A8CE9DFA069}" destId="{236F0B68-E369-479C-8D2F-FEDD64B30B08}" srcOrd="2" destOrd="0" presId="urn:microsoft.com/office/officeart/2005/8/layout/process5"/>
    <dgm:cxn modelId="{FFA5A73F-FEFD-4404-871E-8191E9AAD88B}" type="presParOf" srcId="{46E3A641-645A-494C-A238-3A8CE9DFA069}" destId="{F4D589CD-5BA8-402E-8FCB-458D5EE12118}" srcOrd="3" destOrd="0" presId="urn:microsoft.com/office/officeart/2005/8/layout/process5"/>
    <dgm:cxn modelId="{D3539D4F-EFF2-45A1-AE9D-00A95D3F7635}" type="presParOf" srcId="{F4D589CD-5BA8-402E-8FCB-458D5EE12118}" destId="{556EDD69-5FAF-47CD-95E5-69FCA19DB650}" srcOrd="0" destOrd="0" presId="urn:microsoft.com/office/officeart/2005/8/layout/process5"/>
    <dgm:cxn modelId="{6DD36CD3-564C-4C94-B088-61847A190BAB}" type="presParOf" srcId="{46E3A641-645A-494C-A238-3A8CE9DFA069}" destId="{819DFDA1-316B-470D-A782-17E059F70F32}" srcOrd="4" destOrd="0" presId="urn:microsoft.com/office/officeart/2005/8/layout/process5"/>
    <dgm:cxn modelId="{82A6CD8F-8871-4136-A00D-C3CA49102135}" type="presParOf" srcId="{46E3A641-645A-494C-A238-3A8CE9DFA069}" destId="{38732A9C-B182-4AE9-92F7-AC83AA200F96}" srcOrd="5" destOrd="0" presId="urn:microsoft.com/office/officeart/2005/8/layout/process5"/>
    <dgm:cxn modelId="{0E579BFD-F6DE-454A-861E-318C0911FC55}" type="presParOf" srcId="{38732A9C-B182-4AE9-92F7-AC83AA200F96}" destId="{AFBF3B23-F5C2-4740-A1C0-3B3DB4F22130}" srcOrd="0" destOrd="0" presId="urn:microsoft.com/office/officeart/2005/8/layout/process5"/>
    <dgm:cxn modelId="{5C6C73E2-75C9-4A59-9C45-0089F2105D64}" type="presParOf" srcId="{46E3A641-645A-494C-A238-3A8CE9DFA069}" destId="{313FECD7-154C-42A4-82FB-5981EA26C0D8}" srcOrd="6" destOrd="0" presId="urn:microsoft.com/office/officeart/2005/8/layout/process5"/>
    <dgm:cxn modelId="{0B3C3B96-63E1-4FF4-997D-77B120A1D59E}" type="presParOf" srcId="{46E3A641-645A-494C-A238-3A8CE9DFA069}" destId="{2A32F063-AFA5-4A6F-8CC5-4CAF9DBEF1DB}" srcOrd="7" destOrd="0" presId="urn:microsoft.com/office/officeart/2005/8/layout/process5"/>
    <dgm:cxn modelId="{C2F7D276-099B-4695-97FD-991747D99F04}" type="presParOf" srcId="{2A32F063-AFA5-4A6F-8CC5-4CAF9DBEF1DB}" destId="{097C9337-AF7A-4796-8D1D-5068FF64FA26}" srcOrd="0" destOrd="0" presId="urn:microsoft.com/office/officeart/2005/8/layout/process5"/>
    <dgm:cxn modelId="{5B7C7800-DD7F-42D7-8164-1922E1855860}" type="presParOf" srcId="{46E3A641-645A-494C-A238-3A8CE9DFA069}" destId="{8DC349AF-6E67-46EA-BD76-26FDE02E1EC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AA47C-A6CC-4BCF-B3EF-A3A732BC9151}">
      <dsp:nvSpPr>
        <dsp:cNvPr id="0" name=""/>
        <dsp:cNvSpPr/>
      </dsp:nvSpPr>
      <dsp:spPr>
        <a:xfrm>
          <a:off x="5434" y="459913"/>
          <a:ext cx="1624267" cy="974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Create workspace</a:t>
          </a:r>
          <a:endParaRPr lang="zh-CN" altLang="en-US" sz="1600" kern="1200" dirty="0"/>
        </a:p>
      </dsp:txBody>
      <dsp:txXfrm>
        <a:off x="33978" y="488457"/>
        <a:ext cx="1567179" cy="917472"/>
      </dsp:txXfrm>
    </dsp:sp>
    <dsp:sp modelId="{442B57E9-8BD7-4CD7-87E9-57EE605F1CE8}">
      <dsp:nvSpPr>
        <dsp:cNvPr id="0" name=""/>
        <dsp:cNvSpPr/>
      </dsp:nvSpPr>
      <dsp:spPr>
        <a:xfrm>
          <a:off x="1772637" y="745784"/>
          <a:ext cx="344344" cy="4028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772637" y="826348"/>
        <a:ext cx="241041" cy="241690"/>
      </dsp:txXfrm>
    </dsp:sp>
    <dsp:sp modelId="{236F0B68-E369-479C-8D2F-FEDD64B30B08}">
      <dsp:nvSpPr>
        <dsp:cNvPr id="0" name=""/>
        <dsp:cNvSpPr/>
      </dsp:nvSpPr>
      <dsp:spPr>
        <a:xfrm>
          <a:off x="2279409" y="459913"/>
          <a:ext cx="1624267" cy="974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Change </a:t>
          </a:r>
          <a:r>
            <a:rPr lang="en-GB" sz="1600" kern="1200" dirty="0" err="1"/>
            <a:t>CMakeLists</a:t>
          </a:r>
          <a:endParaRPr lang="zh-CN" altLang="en-US" sz="1600" kern="1200" dirty="0"/>
        </a:p>
      </dsp:txBody>
      <dsp:txXfrm>
        <a:off x="2307953" y="488457"/>
        <a:ext cx="1567179" cy="917472"/>
      </dsp:txXfrm>
    </dsp:sp>
    <dsp:sp modelId="{F4D589CD-5BA8-402E-8FCB-458D5EE12118}">
      <dsp:nvSpPr>
        <dsp:cNvPr id="0" name=""/>
        <dsp:cNvSpPr/>
      </dsp:nvSpPr>
      <dsp:spPr>
        <a:xfrm>
          <a:off x="4046612" y="745784"/>
          <a:ext cx="344344" cy="4028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4046612" y="826348"/>
        <a:ext cx="241041" cy="241690"/>
      </dsp:txXfrm>
    </dsp:sp>
    <dsp:sp modelId="{819DFDA1-316B-470D-A782-17E059F70F32}">
      <dsp:nvSpPr>
        <dsp:cNvPr id="0" name=""/>
        <dsp:cNvSpPr/>
      </dsp:nvSpPr>
      <dsp:spPr>
        <a:xfrm>
          <a:off x="4553383" y="459913"/>
          <a:ext cx="1624267" cy="974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Implement algorithm in </a:t>
          </a:r>
          <a:r>
            <a:rPr lang="en-US" altLang="zh-CN" sz="1600" i="1" kern="1200" dirty="0"/>
            <a:t>.</a:t>
          </a:r>
          <a:r>
            <a:rPr lang="en-US" altLang="zh-CN" sz="1600" i="1" kern="1200" dirty="0" err="1"/>
            <a:t>cpp</a:t>
          </a:r>
          <a:r>
            <a:rPr lang="en-US" altLang="zh-CN" sz="1600" i="1" kern="1200" dirty="0"/>
            <a:t> </a:t>
          </a:r>
          <a:r>
            <a:rPr lang="en-US" altLang="zh-CN" sz="1600" kern="1200" dirty="0"/>
            <a:t>and </a:t>
          </a:r>
          <a:r>
            <a:rPr lang="en-US" altLang="zh-CN" sz="1600" i="1" kern="1200" dirty="0"/>
            <a:t>.h</a:t>
          </a:r>
          <a:r>
            <a:rPr lang="en-US" altLang="zh-CN" sz="1600" kern="1200" dirty="0"/>
            <a:t> files</a:t>
          </a:r>
          <a:endParaRPr lang="zh-CN" altLang="en-US" sz="1600" kern="1200" dirty="0"/>
        </a:p>
      </dsp:txBody>
      <dsp:txXfrm>
        <a:off x="4581927" y="488457"/>
        <a:ext cx="1567179" cy="917472"/>
      </dsp:txXfrm>
    </dsp:sp>
    <dsp:sp modelId="{38732A9C-B182-4AE9-92F7-AC83AA200F96}">
      <dsp:nvSpPr>
        <dsp:cNvPr id="0" name=""/>
        <dsp:cNvSpPr/>
      </dsp:nvSpPr>
      <dsp:spPr>
        <a:xfrm rot="5400000">
          <a:off x="5193345" y="1548173"/>
          <a:ext cx="344344" cy="4028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-5400000">
        <a:off x="5244673" y="1577410"/>
        <a:ext cx="241690" cy="241041"/>
      </dsp:txXfrm>
    </dsp:sp>
    <dsp:sp modelId="{313FECD7-154C-42A4-82FB-5981EA26C0D8}">
      <dsp:nvSpPr>
        <dsp:cNvPr id="0" name=""/>
        <dsp:cNvSpPr/>
      </dsp:nvSpPr>
      <dsp:spPr>
        <a:xfrm>
          <a:off x="4553383" y="2084181"/>
          <a:ext cx="1624267" cy="974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Catkin_make</a:t>
          </a:r>
          <a:endParaRPr lang="zh-CN" altLang="en-US" sz="1600" kern="1200" dirty="0"/>
        </a:p>
      </dsp:txBody>
      <dsp:txXfrm>
        <a:off x="4581927" y="2112725"/>
        <a:ext cx="1567179" cy="917472"/>
      </dsp:txXfrm>
    </dsp:sp>
    <dsp:sp modelId="{2A32F063-AFA5-4A6F-8CC5-4CAF9DBEF1DB}">
      <dsp:nvSpPr>
        <dsp:cNvPr id="0" name=""/>
        <dsp:cNvSpPr/>
      </dsp:nvSpPr>
      <dsp:spPr>
        <a:xfrm rot="10800000">
          <a:off x="4066103" y="2370052"/>
          <a:ext cx="344344" cy="4028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4169406" y="2450616"/>
        <a:ext cx="241041" cy="241690"/>
      </dsp:txXfrm>
    </dsp:sp>
    <dsp:sp modelId="{8DC349AF-6E67-46EA-BD76-26FDE02E1ECB}">
      <dsp:nvSpPr>
        <dsp:cNvPr id="0" name=""/>
        <dsp:cNvSpPr/>
      </dsp:nvSpPr>
      <dsp:spPr>
        <a:xfrm>
          <a:off x="2279409" y="2084181"/>
          <a:ext cx="1624267" cy="9745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Create and change </a:t>
          </a:r>
          <a:r>
            <a:rPr lang="en-US" altLang="zh-CN" sz="1600" i="1" kern="1200" dirty="0"/>
            <a:t>.xml </a:t>
          </a:r>
          <a:r>
            <a:rPr lang="en-US" altLang="zh-CN" sz="1600" kern="1200" dirty="0"/>
            <a:t>file</a:t>
          </a:r>
          <a:endParaRPr lang="zh-CN" altLang="en-US" sz="1600" kern="1200" dirty="0"/>
        </a:p>
      </dsp:txBody>
      <dsp:txXfrm>
        <a:off x="2307953" y="2112725"/>
        <a:ext cx="1567179" cy="9174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76ACE-E9BE-E72E-0F33-CBFA999CD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5A4233-8262-CE2E-8C80-34FD659B2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310D6E-4BB8-8BCD-0CC8-53D8577B8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D76D9-9A1C-2945-C152-264C7AA4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D533B-127F-9503-4587-6627FCA3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444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E579B-12E5-2D8F-0E4C-EB8B2D2A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3456B1-2FB5-E000-64CE-8FFC3B784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0C79C7-0AF2-2400-99A6-20959B1B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CBC7C0-0F06-3C2C-E92A-4A9DAEFC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3000CF-461C-7470-8D53-C0388E71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904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64D4C1-6454-1CE5-31A2-99CCC640A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8B3910-6F98-8AE5-50B5-19C3D2E6E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B0ED5E-3F59-7DD6-0D88-7F4E7862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531421-6BA9-4B2A-D983-001DF46B6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CC8B70-F900-C633-D47C-3720D306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83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45BCC-ED40-0746-959B-2FA269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AC6BA-9021-F8F6-FD6B-F2739EEE2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C5B2C-8552-4CB5-53DF-FA3A71BF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2C93F3-CDF8-3058-0BCD-970446E7D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D662B-1801-12BB-C7B7-B258C803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350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A37D2-AC5E-43D3-03C9-CAB6E8DD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2C5F68-58F2-DA95-AC3C-F89A2F58A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72BF2F-CBD9-EA94-283E-5B8D738F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6A1978-3BEC-2B85-D298-D9EC5D62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A1892B-DC20-1867-78DB-E6692E52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691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A1226-88B4-C153-20ED-71F0C0C1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3CEDA8-42B4-23B4-4188-CCB822E86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43DE57-3F33-7E61-0604-6D1720298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15A196-E4F1-98FF-50FA-E272A2E5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63924A-5E7B-A7FF-6101-9D47CAFA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F9F9AE-83AC-4807-E252-B9F9B951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21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5162F-A48D-8687-F78B-EE8592AF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887BF0-6BC5-6B4D-E192-510603B89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5DE597-E579-1702-54D1-231E253FF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0E0501-0E1F-F6B2-CECD-25C75E100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F2DE74-091D-D356-33EC-318B27A99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F00C42-11C2-B0BB-D901-8F93B4D5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1BD81B-AAB5-50C4-D287-A6B1CE10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73DD63-25E1-7CB9-3A77-8A30D95E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095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471F5-7588-FF31-C4DF-FE0A69C0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234710-5E40-7101-7053-2FB4ABD5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C4E971-5DBE-895A-07E7-5DE1E048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E8D4B0-A423-90E9-0B56-60BEFBC9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583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B6BBAA-71F5-F1FB-BF42-6675E2A93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C09EF3-CEA1-1BAB-A7CD-EEF893DB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E45FDE-0826-10C9-DC52-1081C6BD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6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A408B-5152-E228-4F20-B620D53D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0A0347-70ED-FF5B-4F46-D1ECD91E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C4B4B1-1C64-FEA1-064E-3052E0500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783C4A-BD5B-B934-8564-DB17E3516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3C99D-549D-9FD9-0ED5-AAFE79E6F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0942A6-128B-216E-6DA1-4B494FD0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380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0DF33-63C2-A2A0-5CAC-788B9D96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75DF3D-5CBB-8E51-54B2-00F54D3F6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EE2C35-8B43-1BF4-CAD0-77F7572CA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248AD7-50F4-4705-42FF-42E930FB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BD9BAF-13E1-9B74-DBE1-E15FB8932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44EF8D-0B53-1CC6-D01A-F1285D18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772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39F9C4-0722-42CB-7D22-A5E3C390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103D6A-135C-0D77-F43D-7E5507BF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BA358-4EC2-D5D5-A396-93045C3AF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8604E-F9CB-46A6-AA6C-02D0B9CF3623}" type="datetimeFigureOut">
              <a:rPr lang="en-SG" smtClean="0"/>
              <a:t>2/4/2023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857C56-F26F-35F2-46F6-B0314C153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45CE01-909D-DE0E-9AC6-9C32AE191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E1FC4-B975-4DC0-BCAD-B1D765E85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030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-Theo/ME5413_Final_Projec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bot_pose_ekf" TargetMode="External"/><Relationship Id="rId2" Type="http://schemas.openxmlformats.org/officeDocument/2006/relationships/hyperlink" Target="http://wiki.ros.org/amc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WLwind/segment_global_planner" TargetMode="External"/><Relationship Id="rId4" Type="http://schemas.openxmlformats.org/officeDocument/2006/relationships/hyperlink" Target="http://wiki.ros.org/global_plann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ros.org/teb_local_planner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3214E-AC7A-71CB-00E1-B1E56C3D9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5153"/>
            <a:ext cx="9144000" cy="935037"/>
          </a:xfrm>
        </p:spPr>
        <p:txBody>
          <a:bodyPr/>
          <a:lstStyle/>
          <a:p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Presentation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619A53-CA03-96C3-C2DC-9C8482E05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0188" y="3585344"/>
            <a:ext cx="9144000" cy="2337619"/>
          </a:xfrm>
        </p:spPr>
        <p:txBody>
          <a:bodyPr>
            <a:normAutofit/>
          </a:bodyPr>
          <a:lstStyle/>
          <a:p>
            <a:r>
              <a:rPr lang="en-SG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18</a:t>
            </a:r>
          </a:p>
          <a:p>
            <a:r>
              <a:rPr lang="en-S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</a:t>
            </a:r>
            <a:r>
              <a:rPr lang="en-SG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Yihui</a:t>
            </a:r>
            <a:r>
              <a:rPr lang="en-S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Shen Yixiu, Wang </a:t>
            </a:r>
            <a:r>
              <a:rPr lang="en-SG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Longfei</a:t>
            </a:r>
            <a:r>
              <a:rPr lang="en-S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Wang Renjie</a:t>
            </a:r>
          </a:p>
          <a:p>
            <a:endParaRPr lang="en-S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SG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SG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 link : </a:t>
            </a:r>
            <a:r>
              <a:rPr lang="en-SG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https://github.com/Wang-Theo/ME5413_Final_Project</a:t>
            </a:r>
            <a:endParaRPr lang="en-SG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072297-85A1-FD46-FAD9-8B39AE1AB799}"/>
              </a:ext>
            </a:extLst>
          </p:cNvPr>
          <p:cNvSpPr/>
          <p:nvPr/>
        </p:nvSpPr>
        <p:spPr>
          <a:xfrm>
            <a:off x="0" y="0"/>
            <a:ext cx="12192000" cy="935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2339A-08E0-BBDD-1EDA-6D62127A1C1A}"/>
              </a:ext>
            </a:extLst>
          </p:cNvPr>
          <p:cNvSpPr/>
          <p:nvPr/>
        </p:nvSpPr>
        <p:spPr>
          <a:xfrm>
            <a:off x="0" y="5922963"/>
            <a:ext cx="12192000" cy="935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317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91" y="335943"/>
            <a:ext cx="3891116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Mapping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91" y="914714"/>
            <a:ext cx="10515600" cy="1799304"/>
          </a:xfrm>
        </p:spPr>
        <p:txBody>
          <a:bodyPr>
            <a:noAutofit/>
          </a:bodyPr>
          <a:lstStyle/>
          <a:p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 Performance Evaluation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alignment is 0.125986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alignment is 0.345405.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The results show that the accuracy of algorithm performs very good.</a:t>
            </a:r>
            <a:endParaRPr lang="en-S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电脑萤幕的截图&#10;&#10;描述已自动生成">
            <a:extLst>
              <a:ext uri="{FF2B5EF4-FFF2-40B4-BE49-F238E27FC236}">
                <a16:creationId xmlns:a16="http://schemas.microsoft.com/office/drawing/2014/main" id="{E2241A34-9781-4A8E-1744-D364D8EB4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1" y="2396255"/>
            <a:ext cx="6861839" cy="3872962"/>
          </a:xfrm>
          <a:prstGeom prst="rect">
            <a:avLst/>
          </a:prstGeom>
        </p:spPr>
      </p:pic>
      <p:pic>
        <p:nvPicPr>
          <p:cNvPr id="10" name="图片 9" descr="图表, 直方图&#10;&#10;描述已自动生成">
            <a:extLst>
              <a:ext uri="{FF2B5EF4-FFF2-40B4-BE49-F238E27FC236}">
                <a16:creationId xmlns:a16="http://schemas.microsoft.com/office/drawing/2014/main" id="{A150C950-7071-D0DA-DFF9-B0B9F533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774" y="2376799"/>
            <a:ext cx="3780749" cy="38729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70FC34-CEEA-880B-2FF5-A9CA8C433D3B}"/>
              </a:ext>
            </a:extLst>
          </p:cNvPr>
          <p:cNvSpPr txBox="1"/>
          <p:nvPr/>
        </p:nvSpPr>
        <p:spPr>
          <a:xfrm>
            <a:off x="3899170" y="6210849"/>
            <a:ext cx="570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12.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FAST-LIO accuracy performance using EVO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69957B-5772-B0F3-B9A5-B711E370F15B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CCED9F-A09E-725B-ED63-C395E1372661}"/>
              </a:ext>
            </a:extLst>
          </p:cNvPr>
          <p:cNvSpPr/>
          <p:nvPr/>
        </p:nvSpPr>
        <p:spPr>
          <a:xfrm>
            <a:off x="0" y="6571273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15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90" y="335944"/>
            <a:ext cx="3891116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Mapping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5614220"/>
          </a:xfrm>
        </p:spPr>
        <p:txBody>
          <a:bodyPr>
            <a:normAutofit/>
          </a:bodyPr>
          <a:lstStyle/>
          <a:p>
            <a:r>
              <a:rPr lang="en-SG" dirty="0"/>
              <a:t>Challenges faced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Need to cut off ground </a:t>
            </a:r>
            <a:r>
              <a:rPr lang="en-US" sz="2000" dirty="0" err="1"/>
              <a:t>cloudpoints</a:t>
            </a:r>
            <a:r>
              <a:rPr lang="en-US" sz="20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Fail to coincide with original </a:t>
            </a:r>
            <a:r>
              <a:rPr lang="en-US" sz="2000" dirty="0" err="1"/>
              <a:t>cloudpoints</a:t>
            </a:r>
            <a:r>
              <a:rPr lang="en-US" sz="2000" dirty="0"/>
              <a:t> when turning Jackal.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Need to filter noise </a:t>
            </a:r>
            <a:r>
              <a:rPr lang="en-US" sz="2000" dirty="0" err="1"/>
              <a:t>cloudpoints</a:t>
            </a:r>
            <a:r>
              <a:rPr lang="en-US" sz="20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Need to convert </a:t>
            </a:r>
            <a:r>
              <a:rPr lang="en-US" sz="2000" dirty="0" err="1"/>
              <a:t>pcd</a:t>
            </a:r>
            <a:r>
              <a:rPr lang="en-US" sz="2000" dirty="0"/>
              <a:t> file to grid map for navigation.</a:t>
            </a:r>
          </a:p>
          <a:p>
            <a:r>
              <a:rPr lang="en-SG" dirty="0"/>
              <a:t>Solutions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000" dirty="0"/>
              <a:t>Add height limit for </a:t>
            </a:r>
            <a:r>
              <a:rPr lang="en-SG" sz="2000" dirty="0" err="1"/>
              <a:t>cloudpoints</a:t>
            </a:r>
            <a:r>
              <a:rPr lang="en-SG" sz="2000" dirty="0"/>
              <a:t> in </a:t>
            </a:r>
            <a:r>
              <a:rPr lang="en-SG" sz="2000" dirty="0" err="1"/>
              <a:t>callback</a:t>
            </a:r>
            <a:r>
              <a:rPr lang="en-SG" sz="2000" dirty="0"/>
              <a:t> function and add pass-through filter to filter ground points of </a:t>
            </a:r>
            <a:r>
              <a:rPr lang="en-SG" sz="2000" dirty="0" err="1"/>
              <a:t>pcd</a:t>
            </a:r>
            <a:r>
              <a:rPr lang="en-SG" sz="2000" dirty="0"/>
              <a:t> file.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000" dirty="0"/>
              <a:t>Increase LiDAR rate from 10 Hz to 50 Hz.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000" dirty="0"/>
              <a:t>Add radius filter to remove noise points.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sz="2000" dirty="0"/>
              <a:t>Write algorithm package by ourselves to project </a:t>
            </a:r>
            <a:r>
              <a:rPr lang="en-SG" sz="2000" dirty="0" err="1"/>
              <a:t>pointclouds</a:t>
            </a:r>
            <a:r>
              <a:rPr lang="en-SG" sz="2000" dirty="0"/>
              <a:t> to 2D grid map.</a:t>
            </a:r>
          </a:p>
          <a:p>
            <a:pPr marL="914400" lvl="1" indent="-457200">
              <a:buFont typeface="+mj-lt"/>
              <a:buAutoNum type="arabicPeriod"/>
            </a:pPr>
            <a:endParaRPr lang="en-SG" dirty="0"/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EE23E155-C271-41A0-C2E0-167D7DDC8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677" y="3484156"/>
            <a:ext cx="3891117" cy="2523130"/>
          </a:xfrm>
          <a:prstGeom prst="rect">
            <a:avLst/>
          </a:prstGeom>
        </p:spPr>
      </p:pic>
      <p:pic>
        <p:nvPicPr>
          <p:cNvPr id="8" name="图片 7" descr="电子设备的屏幕&#10;&#10;描述已自动生成">
            <a:extLst>
              <a:ext uri="{FF2B5EF4-FFF2-40B4-BE49-F238E27FC236}">
                <a16:creationId xmlns:a16="http://schemas.microsoft.com/office/drawing/2014/main" id="{914BD120-CFD0-972F-8355-139084A966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4" t="10264" r="3851" b="12898"/>
          <a:stretch/>
        </p:blipFill>
        <p:spPr>
          <a:xfrm>
            <a:off x="7234609" y="418384"/>
            <a:ext cx="3891116" cy="25420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4B8C12-5628-8588-D6A5-46D6FFB629F5}"/>
              </a:ext>
            </a:extLst>
          </p:cNvPr>
          <p:cNvSpPr txBox="1"/>
          <p:nvPr/>
        </p:nvSpPr>
        <p:spPr>
          <a:xfrm>
            <a:off x="6780095" y="2939836"/>
            <a:ext cx="474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7. Problem: not cut off ground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pointclouds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D232ED-8A3F-32D9-B5FD-3E920E544206}"/>
              </a:ext>
            </a:extLst>
          </p:cNvPr>
          <p:cNvSpPr txBox="1"/>
          <p:nvPr/>
        </p:nvSpPr>
        <p:spPr>
          <a:xfrm>
            <a:off x="6357026" y="5977988"/>
            <a:ext cx="6147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8. Problem: fail to coincide with original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pointclouds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81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723729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85F71F-5052-93C9-D5FA-3F2458731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2" y="1372578"/>
            <a:ext cx="10029476" cy="3748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0EA05D-76FD-259B-7B65-BAD7CF0C6B7F}"/>
              </a:ext>
            </a:extLst>
          </p:cNvPr>
          <p:cNvSpPr txBox="1"/>
          <p:nvPr/>
        </p:nvSpPr>
        <p:spPr>
          <a:xfrm>
            <a:off x="3218214" y="5258694"/>
            <a:ext cx="610391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13. Schematic of navigation structure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821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723729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Navigation-Localization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1" y="914715"/>
            <a:ext cx="5399406" cy="651438"/>
          </a:xfrm>
        </p:spPr>
        <p:txBody>
          <a:bodyPr>
            <a:normAutofit/>
          </a:bodyPr>
          <a:lstStyle/>
          <a:p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AMCL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7BE0C9-9DDB-4FE3-1DBD-0912C5E77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0" t="10700" r="10181" b="24079"/>
          <a:stretch/>
        </p:blipFill>
        <p:spPr bwMode="auto">
          <a:xfrm>
            <a:off x="6974732" y="589933"/>
            <a:ext cx="4946756" cy="2929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A7B9E4-F36D-21D5-7F94-EF22969EB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8" t="10693" r="5321" b="30330"/>
          <a:stretch/>
        </p:blipFill>
        <p:spPr bwMode="auto">
          <a:xfrm>
            <a:off x="6974732" y="3691657"/>
            <a:ext cx="4946756" cy="24696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AA083CC-8E25-5320-3D0A-7CE4F0D14A83}"/>
              </a:ext>
            </a:extLst>
          </p:cNvPr>
          <p:cNvSpPr txBox="1"/>
          <p:nvPr/>
        </p:nvSpPr>
        <p:spPr>
          <a:xfrm>
            <a:off x="8070869" y="6164594"/>
            <a:ext cx="306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15. </a:t>
            </a:r>
            <a:r>
              <a:rPr lang="en-GB" altLang="zh-CN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amcl</a:t>
            </a:r>
            <a:r>
              <a:rPr lang="en-GB" altLang="zh-C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altLang="zh-CN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params.yaml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DC94338-99BD-03AB-7866-A39A4FD7DA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2" t="7706" r="13883" b="5628"/>
          <a:stretch/>
        </p:blipFill>
        <p:spPr bwMode="auto">
          <a:xfrm>
            <a:off x="1387344" y="1862523"/>
            <a:ext cx="4217035" cy="3314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1A6BAA-EFC2-B4B6-5A8E-412AD1B10C57}"/>
              </a:ext>
            </a:extLst>
          </p:cNvPr>
          <p:cNvSpPr txBox="1"/>
          <p:nvPr/>
        </p:nvSpPr>
        <p:spPr>
          <a:xfrm>
            <a:off x="1960735" y="5264062"/>
            <a:ext cx="3486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14. Default </a:t>
            </a:r>
            <a:r>
              <a:rPr lang="en-GB" altLang="zh-C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amcl</a:t>
            </a:r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parameters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453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521849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Navigation-Localization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646124"/>
          </a:xfrm>
        </p:spPr>
        <p:txBody>
          <a:bodyPr>
            <a:normAutofit/>
          </a:bodyPr>
          <a:lstStyle/>
          <a:p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Localization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413467-8D85-E8F1-35D6-2BFC3F8D7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t="9279" r="8584" b="21838"/>
          <a:stretch/>
        </p:blipFill>
        <p:spPr bwMode="auto">
          <a:xfrm>
            <a:off x="89708" y="2132693"/>
            <a:ext cx="5399405" cy="3055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162B2C3-918F-B62D-398E-A4D5ED0D5446}"/>
              </a:ext>
            </a:extLst>
          </p:cNvPr>
          <p:cNvSpPr txBox="1"/>
          <p:nvPr/>
        </p:nvSpPr>
        <p:spPr>
          <a:xfrm>
            <a:off x="-470017" y="5518470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16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ekf_template_params.yaml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09C48F51-E803-5EE0-01BA-DCA8FE0DD5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7" t="12806" r="17594" b="46969"/>
          <a:stretch/>
        </p:blipFill>
        <p:spPr>
          <a:xfrm>
            <a:off x="5582475" y="2766604"/>
            <a:ext cx="6407203" cy="191044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88499DD-8646-03B8-A2D2-712B7CF72EA6}"/>
              </a:ext>
            </a:extLst>
          </p:cNvPr>
          <p:cNvSpPr txBox="1"/>
          <p:nvPr/>
        </p:nvSpPr>
        <p:spPr>
          <a:xfrm>
            <a:off x="5722244" y="5557645"/>
            <a:ext cx="6127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17. Schematic of node graph of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GlobalPlanner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82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521849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Navigation-Localization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57877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drifting problem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2023年03月31日 屏幕视频 20时34分27秒">
            <a:hlinkClick r:id="" action="ppaction://media"/>
            <a:extLst>
              <a:ext uri="{FF2B5EF4-FFF2-40B4-BE49-F238E27FC236}">
                <a16:creationId xmlns:a16="http://schemas.microsoft.com/office/drawing/2014/main" id="{717FFE3B-C0E2-9721-57AC-B6E4ABEE0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248" t="7654" r="13844" b="15325"/>
          <a:stretch/>
        </p:blipFill>
        <p:spPr>
          <a:xfrm>
            <a:off x="5348932" y="1204100"/>
            <a:ext cx="6500978" cy="4608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4A84B6-D7D5-B88A-F669-7820C2D64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" y="1691953"/>
            <a:ext cx="5082379" cy="36703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682039F-D636-7E37-5099-B0872861963D}"/>
              </a:ext>
            </a:extLst>
          </p:cNvPr>
          <p:cNvSpPr txBox="1"/>
          <p:nvPr/>
        </p:nvSpPr>
        <p:spPr>
          <a:xfrm>
            <a:off x="1201366" y="5687797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18. </a:t>
            </a:r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Odometry localization </a:t>
            </a:r>
          </a:p>
          <a:p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AMCL map localization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62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521849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Navigation-Localization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57877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drifting problem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0CBD35-7B37-DAFC-C639-63C501B6C2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5" r="15377" b="46126"/>
          <a:stretch/>
        </p:blipFill>
        <p:spPr bwMode="auto">
          <a:xfrm>
            <a:off x="731564" y="1402569"/>
            <a:ext cx="10040119" cy="48741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38FC20-FD65-98BE-2A75-4BE421C796CC}"/>
              </a:ext>
            </a:extLst>
          </p:cNvPr>
          <p:cNvSpPr txBox="1"/>
          <p:nvPr/>
        </p:nvSpPr>
        <p:spPr>
          <a:xfrm>
            <a:off x="3261041" y="6092057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19. Schematic of partial TF tree of robot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362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521849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Navigation-Localization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57877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drifting problem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03BE0B-418C-2419-8DDB-268DE490A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9" t="11645" r="29833" b="23290"/>
          <a:stretch/>
        </p:blipFill>
        <p:spPr bwMode="auto">
          <a:xfrm>
            <a:off x="342089" y="1467420"/>
            <a:ext cx="6156568" cy="47113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18D31C-6455-0C7D-2262-46610FA0A651}"/>
              </a:ext>
            </a:extLst>
          </p:cNvPr>
          <p:cNvSpPr txBox="1"/>
          <p:nvPr/>
        </p:nvSpPr>
        <p:spPr>
          <a:xfrm>
            <a:off x="-184348" y="6180518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20. odom_control.py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B0B455-A6E6-4EC5-70BD-815C26F07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8" t="10694" r="36076" b="26705"/>
          <a:stretch/>
        </p:blipFill>
        <p:spPr bwMode="auto">
          <a:xfrm>
            <a:off x="6630474" y="1493485"/>
            <a:ext cx="5130266" cy="46592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823E8F2-01A6-B49E-C6A0-16170743EC47}"/>
              </a:ext>
            </a:extLst>
          </p:cNvPr>
          <p:cNvSpPr/>
          <p:nvPr/>
        </p:nvSpPr>
        <p:spPr>
          <a:xfrm>
            <a:off x="6760723" y="2238936"/>
            <a:ext cx="3385226" cy="578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AA5DE5-ECCD-2B05-1856-7CB56B0AE4B4}"/>
              </a:ext>
            </a:extLst>
          </p:cNvPr>
          <p:cNvSpPr txBox="1"/>
          <p:nvPr/>
        </p:nvSpPr>
        <p:spPr>
          <a:xfrm>
            <a:off x="6144886" y="6162867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21.AMCL params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5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628727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Navigation-Planning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418902"/>
          </a:xfrm>
        </p:spPr>
        <p:txBody>
          <a:bodyPr>
            <a:normAutofit fontScale="92500" lnSpcReduction="10000"/>
          </a:bodyPr>
          <a:lstStyle/>
          <a:p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Costmap - Changing original map</a:t>
            </a:r>
          </a:p>
          <a:p>
            <a:pPr marL="457200" lvl="1" indent="0">
              <a:buNone/>
            </a:pP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334473-E5BC-DBAA-9926-99D4F4DDA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6" t="11628" r="16812" b="8527"/>
          <a:stretch/>
        </p:blipFill>
        <p:spPr bwMode="auto">
          <a:xfrm>
            <a:off x="6182743" y="1333617"/>
            <a:ext cx="5636545" cy="46074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3621DFB-C9EC-A986-9B2B-7747F3B87BC5}"/>
              </a:ext>
            </a:extLst>
          </p:cNvPr>
          <p:cNvSpPr txBox="1"/>
          <p:nvPr/>
        </p:nvSpPr>
        <p:spPr>
          <a:xfrm>
            <a:off x="3261041" y="5941042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22.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Costmap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by changing original map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7F8054-7287-1434-9AD3-813ADCF889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5" t="20890" r="33749" b="15645"/>
          <a:stretch/>
        </p:blipFill>
        <p:spPr bwMode="auto">
          <a:xfrm rot="16200000">
            <a:off x="589346" y="1086359"/>
            <a:ext cx="4607424" cy="51019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951D2498-B56A-460E-EA83-A624D8AD6E5C}"/>
              </a:ext>
            </a:extLst>
          </p:cNvPr>
          <p:cNvSpPr/>
          <p:nvPr/>
        </p:nvSpPr>
        <p:spPr>
          <a:xfrm>
            <a:off x="5564221" y="3297677"/>
            <a:ext cx="53177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697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628727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Navigation-Planning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89" y="907836"/>
            <a:ext cx="5837903" cy="5614220"/>
          </a:xfrm>
        </p:spPr>
        <p:txBody>
          <a:bodyPr>
            <a:normAutofit/>
          </a:bodyPr>
          <a:lstStyle/>
          <a:p>
            <a:r>
              <a:rPr lang="en-S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Costmap-plugin layer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6D936310-3635-B81D-5FC7-4EE65F6BB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8" t="8555" r="14422" b="8170"/>
          <a:stretch/>
        </p:blipFill>
        <p:spPr bwMode="auto">
          <a:xfrm>
            <a:off x="477995" y="1335482"/>
            <a:ext cx="4930584" cy="47077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79C3068-DDC4-E473-87BF-D401417C1B74}"/>
              </a:ext>
            </a:extLst>
          </p:cNvPr>
          <p:cNvSpPr txBox="1"/>
          <p:nvPr/>
        </p:nvSpPr>
        <p:spPr>
          <a:xfrm>
            <a:off x="1019803" y="6079503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23. </a:t>
            </a:r>
            <a:r>
              <a:rPr lang="en-GB" altLang="zh-C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Costmap</a:t>
            </a:r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by plugin prohibition layer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D9100C6-6A0B-B38C-D7B4-E72D7161F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t="8964" r="25638" b="39922"/>
          <a:stretch/>
        </p:blipFill>
        <p:spPr bwMode="auto">
          <a:xfrm>
            <a:off x="5662500" y="2434875"/>
            <a:ext cx="6187411" cy="35455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0F0A73D-1379-0E1F-8CFC-E879357A9AB1}"/>
              </a:ext>
            </a:extLst>
          </p:cNvPr>
          <p:cNvSpPr txBox="1"/>
          <p:nvPr/>
        </p:nvSpPr>
        <p:spPr>
          <a:xfrm>
            <a:off x="5964231" y="6013452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24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global_costmap_params.yaml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0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94" y="297030"/>
            <a:ext cx="3891116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94" y="858126"/>
            <a:ext cx="5837903" cy="3496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mini-factory environment in Gazebo. </a:t>
            </a:r>
          </a:p>
          <a:p>
            <a:pPr lvl="1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9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accessible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areas</a:t>
            </a:r>
          </a:p>
          <a:p>
            <a:pPr lvl="1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inaccessible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area.</a:t>
            </a:r>
            <a:endParaRPr lang="en-SG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of the project is to design a robot navigation software stack that :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starting point, move to the given pose within each area in sequence:</a:t>
            </a:r>
          </a:p>
          <a:p>
            <a:pPr lvl="1"/>
            <a:r>
              <a:rPr lang="en-SG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Assembly Line 1, 2</a:t>
            </a:r>
          </a:p>
          <a:p>
            <a:pPr lvl="1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Packaging Area 1, 2, 3, 4</a:t>
            </a:r>
          </a:p>
          <a:p>
            <a:pPr lvl="1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Vehicle 1, 2, 3</a:t>
            </a:r>
            <a:endParaRPr lang="en-SG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CB2EC0-D7F6-F390-0E80-3E87209A0561}"/>
              </a:ext>
            </a:extLst>
          </p:cNvPr>
          <p:cNvGrpSpPr/>
          <p:nvPr/>
        </p:nvGrpSpPr>
        <p:grpSpPr>
          <a:xfrm>
            <a:off x="5858726" y="1175453"/>
            <a:ext cx="5837902" cy="4824421"/>
            <a:chOff x="6105754" y="365126"/>
            <a:chExt cx="5049882" cy="3866087"/>
          </a:xfrm>
        </p:grpSpPr>
        <p:pic>
          <p:nvPicPr>
            <p:cNvPr id="5" name="图片 4" descr="图形用户界面&#10;&#10;描述已自动生成">
              <a:extLst>
                <a:ext uri="{FF2B5EF4-FFF2-40B4-BE49-F238E27FC236}">
                  <a16:creationId xmlns:a16="http://schemas.microsoft.com/office/drawing/2014/main" id="{58F4D79B-DE7C-B110-68EE-275A4C11A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754" y="365126"/>
              <a:ext cx="5049882" cy="349675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9F3EBB0-3152-79AC-AD23-B9789CCD09BD}"/>
                </a:ext>
              </a:extLst>
            </p:cNvPr>
            <p:cNvSpPr txBox="1"/>
            <p:nvPr/>
          </p:nvSpPr>
          <p:spPr>
            <a:xfrm>
              <a:off x="6939004" y="3861881"/>
              <a:ext cx="374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1. Schematic of working space 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左大括号 6">
            <a:extLst>
              <a:ext uri="{FF2B5EF4-FFF2-40B4-BE49-F238E27FC236}">
                <a16:creationId xmlns:a16="http://schemas.microsoft.com/office/drawing/2014/main" id="{17CBC17B-E69A-5A34-32D4-7CC856398D38}"/>
              </a:ext>
            </a:extLst>
          </p:cNvPr>
          <p:cNvSpPr/>
          <p:nvPr/>
        </p:nvSpPr>
        <p:spPr>
          <a:xfrm>
            <a:off x="727232" y="4597178"/>
            <a:ext cx="350196" cy="1223593"/>
          </a:xfrm>
          <a:prstGeom prst="leftBrace">
            <a:avLst>
              <a:gd name="adj1" fmla="val 8333"/>
              <a:gd name="adj2" fmla="val 4454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170F04-9165-282D-F797-7ABD0EBBF3E4}"/>
              </a:ext>
            </a:extLst>
          </p:cNvPr>
          <p:cNvSpPr txBox="1"/>
          <p:nvPr/>
        </p:nvSpPr>
        <p:spPr>
          <a:xfrm>
            <a:off x="1174704" y="4430214"/>
            <a:ext cx="2785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Mapping 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Navigation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E420DD-B99A-6C6F-02A2-548E7032F037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5E1094-856F-E863-970C-8549BEEB5E43}"/>
              </a:ext>
            </a:extLst>
          </p:cNvPr>
          <p:cNvSpPr/>
          <p:nvPr/>
        </p:nvSpPr>
        <p:spPr>
          <a:xfrm>
            <a:off x="0" y="6560970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78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628727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Navigation-Planning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5614220"/>
          </a:xfrm>
        </p:spPr>
        <p:txBody>
          <a:bodyPr>
            <a:normAutofit/>
          </a:bodyPr>
          <a:lstStyle/>
          <a:p>
            <a:r>
              <a:rPr lang="en-S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Planning-</a:t>
            </a:r>
            <a:r>
              <a:rPr lang="en-SG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navfn</a:t>
            </a:r>
            <a:endParaRPr lang="en-SG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4B8C12-5628-8588-D6A5-46D6FFB629F5}"/>
              </a:ext>
            </a:extLst>
          </p:cNvPr>
          <p:cNvSpPr txBox="1"/>
          <p:nvPr/>
        </p:nvSpPr>
        <p:spPr>
          <a:xfrm>
            <a:off x="6161789" y="6152724"/>
            <a:ext cx="533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25. schematic of path shortage in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navfn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planner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6E5048-417B-4CA2-C7DF-81A0C1F4E2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4" t="8535" r="18981" b="8292"/>
          <a:stretch/>
        </p:blipFill>
        <p:spPr bwMode="auto">
          <a:xfrm>
            <a:off x="6096000" y="1403331"/>
            <a:ext cx="5333372" cy="4754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F7B546-27D1-14EE-C0BE-085940E0D8B4}"/>
              </a:ext>
            </a:extLst>
          </p:cNvPr>
          <p:cNvSpPr txBox="1"/>
          <p:nvPr/>
        </p:nvSpPr>
        <p:spPr>
          <a:xfrm>
            <a:off x="661481" y="1369157"/>
            <a:ext cx="46436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Has a path limitation, cannot create long distance path completely.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Solution: Change other Planners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GlobalPlanne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better Star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9379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628727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Navigation-Planning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5614220"/>
          </a:xfrm>
        </p:spPr>
        <p:txBody>
          <a:bodyPr>
            <a:normAutofit/>
          </a:bodyPr>
          <a:lstStyle/>
          <a:p>
            <a:r>
              <a:rPr lang="en-S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Planning-</a:t>
            </a:r>
            <a:r>
              <a:rPr lang="en-SG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GlobalPlanner</a:t>
            </a:r>
            <a:endParaRPr lang="en-SG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2D2AE5-CBA1-1E41-C46B-7D4CFB298C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1" t="13501" r="27424" b="5325"/>
          <a:stretch/>
        </p:blipFill>
        <p:spPr bwMode="auto">
          <a:xfrm>
            <a:off x="556485" y="1370987"/>
            <a:ext cx="4709486" cy="4300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210A8BC-861B-6968-6806-6DCBA674CFDA}"/>
              </a:ext>
            </a:extLst>
          </p:cNvPr>
          <p:cNvSpPr txBox="1"/>
          <p:nvPr/>
        </p:nvSpPr>
        <p:spPr>
          <a:xfrm>
            <a:off x="210321" y="5668299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26. Complete path generated by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GlobalPlanner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5C9B73-C0E9-C55F-8485-BDA0467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 t="11201" r="8380" b="53664"/>
          <a:stretch/>
        </p:blipFill>
        <p:spPr bwMode="auto">
          <a:xfrm>
            <a:off x="5440254" y="2168917"/>
            <a:ext cx="6612111" cy="26073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A9938E2-9A19-BFF5-2AA4-91850EBFB6BF}"/>
              </a:ext>
            </a:extLst>
          </p:cNvPr>
          <p:cNvSpPr txBox="1"/>
          <p:nvPr/>
        </p:nvSpPr>
        <p:spPr>
          <a:xfrm>
            <a:off x="5748468" y="4802672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27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global_planner_params.yaml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298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628727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Navigation-Planning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5614220"/>
          </a:xfrm>
        </p:spPr>
        <p:txBody>
          <a:bodyPr>
            <a:normAutofit/>
          </a:bodyPr>
          <a:lstStyle/>
          <a:p>
            <a:r>
              <a:rPr lang="en-S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Planning-Other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4B8C12-5628-8588-D6A5-46D6FFB629F5}"/>
              </a:ext>
            </a:extLst>
          </p:cNvPr>
          <p:cNvSpPr txBox="1"/>
          <p:nvPr/>
        </p:nvSpPr>
        <p:spPr>
          <a:xfrm>
            <a:off x="1025470" y="5664596"/>
            <a:ext cx="474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28. </a:t>
            </a:r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Long path generated by </a:t>
            </a:r>
            <a:r>
              <a:rPr lang="en-GB" altLang="zh-C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Astar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3E6B58-3D6A-C10A-254B-0AEB9B20D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0" t="11254" r="14105" b="6881"/>
          <a:stretch/>
        </p:blipFill>
        <p:spPr>
          <a:xfrm>
            <a:off x="630058" y="1452480"/>
            <a:ext cx="4748798" cy="4212116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90AA1124-391A-4E72-2ED7-7A7FEDBBB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673966"/>
              </p:ext>
            </p:extLst>
          </p:nvPr>
        </p:nvGraphicFramePr>
        <p:xfrm>
          <a:off x="5666824" y="1733941"/>
          <a:ext cx="6183086" cy="3518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3380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628727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Navigation-Planning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5614220"/>
          </a:xfrm>
        </p:spPr>
        <p:txBody>
          <a:bodyPr>
            <a:normAutofit/>
          </a:bodyPr>
          <a:lstStyle/>
          <a:p>
            <a:r>
              <a:rPr lang="en-S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Planning-Other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4B8C12-5628-8588-D6A5-46D6FFB629F5}"/>
              </a:ext>
            </a:extLst>
          </p:cNvPr>
          <p:cNvSpPr txBox="1"/>
          <p:nvPr/>
        </p:nvSpPr>
        <p:spPr>
          <a:xfrm>
            <a:off x="3721601" y="5380223"/>
            <a:ext cx="474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29. </a:t>
            </a:r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 global planning algorithms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A91D49-CBB4-2410-4A5A-794B0FC068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3" t="11116" r="22202" b="10866"/>
          <a:stretch/>
        </p:blipFill>
        <p:spPr bwMode="auto">
          <a:xfrm>
            <a:off x="513929" y="1815329"/>
            <a:ext cx="3764397" cy="33695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5C6720-E601-8551-AF10-F71C554648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3" t="12306" r="22943" b="13243"/>
          <a:stretch/>
        </p:blipFill>
        <p:spPr bwMode="auto">
          <a:xfrm>
            <a:off x="4450165" y="1815329"/>
            <a:ext cx="3647955" cy="33695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B58D63-8FA5-C466-D3F5-D9588168F2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23175" r="47123" b="21621"/>
          <a:stretch/>
        </p:blipFill>
        <p:spPr>
          <a:xfrm>
            <a:off x="8258057" y="1815329"/>
            <a:ext cx="3420014" cy="33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40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628727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Navigation-Planning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495796"/>
          </a:xfrm>
        </p:spPr>
        <p:txBody>
          <a:bodyPr>
            <a:normAutofit/>
          </a:bodyPr>
          <a:lstStyle/>
          <a:p>
            <a:r>
              <a:rPr lang="en-S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Planning-</a:t>
            </a:r>
            <a:r>
              <a:rPr lang="en-SG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TrajectoryPlanner</a:t>
            </a:r>
            <a:endParaRPr lang="en-SG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C13344-F044-E2B8-1D70-81DD0BFAAE81}"/>
              </a:ext>
            </a:extLst>
          </p:cNvPr>
          <p:cNvSpPr txBox="1"/>
          <p:nvPr/>
        </p:nvSpPr>
        <p:spPr>
          <a:xfrm>
            <a:off x="4607379" y="5571710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Gif of corner turning </a:t>
            </a:r>
            <a:r>
              <a:rPr lang="en-GB" altLang="zh-C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behavior</a:t>
            </a:r>
            <a:endParaRPr lang="zh-CN" altLang="en-US" dirty="0"/>
          </a:p>
        </p:txBody>
      </p:sp>
      <p:pic>
        <p:nvPicPr>
          <p:cNvPr id="4" name="2023年03月31日 屏幕视频 20时35分38秒">
            <a:hlinkClick r:id="" action="ppaction://media"/>
            <a:extLst>
              <a:ext uri="{FF2B5EF4-FFF2-40B4-BE49-F238E27FC236}">
                <a16:creationId xmlns:a16="http://schemas.microsoft.com/office/drawing/2014/main" id="{16CC1B14-DDD5-8934-6E57-A36B858A3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758" t="4486" r="13868" b="6233"/>
          <a:stretch/>
        </p:blipFill>
        <p:spPr>
          <a:xfrm>
            <a:off x="2587558" y="1410511"/>
            <a:ext cx="6001966" cy="49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5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628727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Navigation-Planning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571669"/>
          </a:xfrm>
        </p:spPr>
        <p:txBody>
          <a:bodyPr>
            <a:normAutofit/>
          </a:bodyPr>
          <a:lstStyle/>
          <a:p>
            <a:r>
              <a:rPr lang="en-S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Planning-DWA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68EAA-E224-0DCF-A36B-9336619418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t="8534" r="14128" b="5499"/>
          <a:stretch/>
        </p:blipFill>
        <p:spPr bwMode="auto">
          <a:xfrm>
            <a:off x="331838" y="1625329"/>
            <a:ext cx="5681951" cy="3885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E2FFEA2-09CC-28AA-4C76-F62E086362AC}"/>
              </a:ext>
            </a:extLst>
          </p:cNvPr>
          <p:cNvSpPr txBox="1"/>
          <p:nvPr/>
        </p:nvSpPr>
        <p:spPr>
          <a:xfrm>
            <a:off x="122093" y="5837788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30. Fine voiding obstacles path by DWA.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1ACE70-5939-CE5B-D611-B4FF794A9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9" t="9751" r="6906" b="25368"/>
          <a:stretch/>
        </p:blipFill>
        <p:spPr bwMode="auto">
          <a:xfrm>
            <a:off x="6223536" y="705022"/>
            <a:ext cx="5399405" cy="28264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AE42E6-2495-4F9B-4C6B-1DE33464AB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1" t="10380" r="20352" b="51670"/>
          <a:stretch/>
        </p:blipFill>
        <p:spPr bwMode="auto">
          <a:xfrm>
            <a:off x="6223535" y="3533943"/>
            <a:ext cx="5399405" cy="1982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335834A-BD97-EB42-54F3-0FE6DBFD4983}"/>
              </a:ext>
            </a:extLst>
          </p:cNvPr>
          <p:cNvSpPr txBox="1"/>
          <p:nvPr/>
        </p:nvSpPr>
        <p:spPr>
          <a:xfrm>
            <a:off x="5989864" y="5837788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31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dwa_local_planner_params.yaml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5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628727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Navigation-Planning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5614220"/>
          </a:xfrm>
        </p:spPr>
        <p:txBody>
          <a:bodyPr>
            <a:normAutofit/>
          </a:bodyPr>
          <a:lstStyle/>
          <a:p>
            <a:r>
              <a:rPr lang="en-S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Planning-TEB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E97C71-BDC8-F892-419B-9A3B51663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3" t="9121" r="19490" b="23405"/>
          <a:stretch/>
        </p:blipFill>
        <p:spPr bwMode="auto">
          <a:xfrm>
            <a:off x="451714" y="1746295"/>
            <a:ext cx="5700052" cy="36608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6A7074-052D-7B14-3658-4020AE9981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7" t="9908" r="16053" b="21050"/>
          <a:stretch/>
        </p:blipFill>
        <p:spPr bwMode="auto">
          <a:xfrm>
            <a:off x="6261390" y="353806"/>
            <a:ext cx="5399405" cy="3333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B3C8F7-5415-F772-305B-436A3875E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4" t="12050" r="23321" b="42194"/>
          <a:stretch/>
        </p:blipFill>
        <p:spPr bwMode="auto">
          <a:xfrm>
            <a:off x="6261390" y="3687556"/>
            <a:ext cx="5399405" cy="25826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C2CAA6-291C-C24B-6812-A58F559E6E90}"/>
              </a:ext>
            </a:extLst>
          </p:cNvPr>
          <p:cNvSpPr txBox="1"/>
          <p:nvPr/>
        </p:nvSpPr>
        <p:spPr>
          <a:xfrm>
            <a:off x="210320" y="5407119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32.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teb_local_planner_params.yaml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605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628727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Navigation-Planning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1" y="914715"/>
            <a:ext cx="3548974" cy="578771"/>
          </a:xfrm>
        </p:spPr>
        <p:txBody>
          <a:bodyPr>
            <a:norm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problems</a:t>
            </a:r>
            <a:endParaRPr lang="en-SG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6E2FAE23-5893-838F-DE9A-18460A6A1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3" t="51948"/>
          <a:stretch/>
        </p:blipFill>
        <p:spPr bwMode="auto">
          <a:xfrm>
            <a:off x="5236640" y="1493486"/>
            <a:ext cx="6128594" cy="4310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07EA3A-0D78-9F99-02A6-F4DE11FC2DD6}"/>
              </a:ext>
            </a:extLst>
          </p:cNvPr>
          <p:cNvSpPr txBox="1"/>
          <p:nvPr/>
        </p:nvSpPr>
        <p:spPr>
          <a:xfrm>
            <a:off x="5431715" y="5878950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33. Schematic of vehicle 1 point position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9F4E54-01AF-AD17-389C-8BE0BAB2B1FA}"/>
              </a:ext>
            </a:extLst>
          </p:cNvPr>
          <p:cNvSpPr txBox="1"/>
          <p:nvPr/>
        </p:nvSpPr>
        <p:spPr>
          <a:xfrm>
            <a:off x="478276" y="1493486"/>
            <a:ext cx="44439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Problem:</a:t>
            </a:r>
          </a:p>
          <a:p>
            <a:r>
              <a:rPr lang="en-US" altLang="zh-CN" sz="2400" dirty="0"/>
              <a:t>Can not always create the final path to vehicle 1. Sometimes impossible to plan. </a:t>
            </a:r>
          </a:p>
          <a:p>
            <a:endParaRPr lang="en-US" altLang="zh-CN" sz="2400" dirty="0"/>
          </a:p>
          <a:p>
            <a:r>
              <a:rPr lang="en-US" altLang="zh-CN" sz="2400" dirty="0"/>
              <a:t>Reason: Vehicle 1 inside of the obstacle. (Too close)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Solutions: 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Adjust foot padding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Slightly Change the point position (0.1m)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68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335944"/>
            <a:ext cx="6628727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Navigation-Planning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90" y="914715"/>
            <a:ext cx="5837903" cy="5614220"/>
          </a:xfrm>
        </p:spPr>
        <p:txBody>
          <a:bodyPr>
            <a:normAutofit/>
          </a:bodyPr>
          <a:lstStyle/>
          <a:p>
            <a:r>
              <a:rPr lang="en-SG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and discussion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B0509D-A4BC-1FC1-6358-A1F44FA4F938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5E696C-A4E7-C79F-3CF4-88754CB0E6F1}"/>
              </a:ext>
            </a:extLst>
          </p:cNvPr>
          <p:cNvSpPr/>
          <p:nvPr/>
        </p:nvSpPr>
        <p:spPr>
          <a:xfrm>
            <a:off x="0" y="6533926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C997F26-F4A5-A091-ECB8-7362A88B4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26169"/>
              </p:ext>
            </p:extLst>
          </p:nvPr>
        </p:nvGraphicFramePr>
        <p:xfrm>
          <a:off x="1322962" y="1446949"/>
          <a:ext cx="9449608" cy="3901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5020">
                  <a:extLst>
                    <a:ext uri="{9D8B030D-6E8A-4147-A177-3AD203B41FA5}">
                      <a16:colId xmlns:a16="http://schemas.microsoft.com/office/drawing/2014/main" val="4050403450"/>
                    </a:ext>
                  </a:extLst>
                </a:gridCol>
                <a:gridCol w="1465020">
                  <a:extLst>
                    <a:ext uri="{9D8B030D-6E8A-4147-A177-3AD203B41FA5}">
                      <a16:colId xmlns:a16="http://schemas.microsoft.com/office/drawing/2014/main" val="2235343044"/>
                    </a:ext>
                  </a:extLst>
                </a:gridCol>
                <a:gridCol w="719809">
                  <a:extLst>
                    <a:ext uri="{9D8B030D-6E8A-4147-A177-3AD203B41FA5}">
                      <a16:colId xmlns:a16="http://schemas.microsoft.com/office/drawing/2014/main" val="2753998793"/>
                    </a:ext>
                  </a:extLst>
                </a:gridCol>
                <a:gridCol w="728278">
                  <a:extLst>
                    <a:ext uri="{9D8B030D-6E8A-4147-A177-3AD203B41FA5}">
                      <a16:colId xmlns:a16="http://schemas.microsoft.com/office/drawing/2014/main" val="2542927056"/>
                    </a:ext>
                  </a:extLst>
                </a:gridCol>
                <a:gridCol w="728278">
                  <a:extLst>
                    <a:ext uri="{9D8B030D-6E8A-4147-A177-3AD203B41FA5}">
                      <a16:colId xmlns:a16="http://schemas.microsoft.com/office/drawing/2014/main" val="3714930208"/>
                    </a:ext>
                  </a:extLst>
                </a:gridCol>
                <a:gridCol w="720868">
                  <a:extLst>
                    <a:ext uri="{9D8B030D-6E8A-4147-A177-3AD203B41FA5}">
                      <a16:colId xmlns:a16="http://schemas.microsoft.com/office/drawing/2014/main" val="3534730064"/>
                    </a:ext>
                  </a:extLst>
                </a:gridCol>
                <a:gridCol w="728278">
                  <a:extLst>
                    <a:ext uri="{9D8B030D-6E8A-4147-A177-3AD203B41FA5}">
                      <a16:colId xmlns:a16="http://schemas.microsoft.com/office/drawing/2014/main" val="1255781985"/>
                    </a:ext>
                  </a:extLst>
                </a:gridCol>
                <a:gridCol w="728278">
                  <a:extLst>
                    <a:ext uri="{9D8B030D-6E8A-4147-A177-3AD203B41FA5}">
                      <a16:colId xmlns:a16="http://schemas.microsoft.com/office/drawing/2014/main" val="2284724282"/>
                    </a:ext>
                  </a:extLst>
                </a:gridCol>
                <a:gridCol w="719809">
                  <a:extLst>
                    <a:ext uri="{9D8B030D-6E8A-4147-A177-3AD203B41FA5}">
                      <a16:colId xmlns:a16="http://schemas.microsoft.com/office/drawing/2014/main" val="3235586080"/>
                    </a:ext>
                  </a:extLst>
                </a:gridCol>
                <a:gridCol w="722985">
                  <a:extLst>
                    <a:ext uri="{9D8B030D-6E8A-4147-A177-3AD203B41FA5}">
                      <a16:colId xmlns:a16="http://schemas.microsoft.com/office/drawing/2014/main" val="1084518067"/>
                    </a:ext>
                  </a:extLst>
                </a:gridCol>
                <a:gridCol w="722985">
                  <a:extLst>
                    <a:ext uri="{9D8B030D-6E8A-4147-A177-3AD203B41FA5}">
                      <a16:colId xmlns:a16="http://schemas.microsoft.com/office/drawing/2014/main" val="3668161531"/>
                    </a:ext>
                  </a:extLst>
                </a:gridCol>
              </a:tblGrid>
              <a:tr h="393470"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navfn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1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GlobalPlanner</a:t>
                      </a:r>
                      <a:endParaRPr lang="zh-CN" sz="16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A_better_star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457614"/>
                  </a:ext>
                </a:extLst>
              </a:tr>
              <a:tr h="521208"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Error type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 positions (131)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 positions (131)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Three positions (131)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735884"/>
                  </a:ext>
                </a:extLst>
              </a:tr>
              <a:tr h="699668">
                <a:tc rowSpan="2"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DWA</a:t>
                      </a:r>
                      <a:endParaRPr lang="zh-CN" sz="16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6763096"/>
                  </a:ext>
                </a:extLst>
              </a:tr>
              <a:tr h="7440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Heading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-6.28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3.71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4.44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4.94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2.51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-4.58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-4.29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2411999"/>
                  </a:ext>
                </a:extLst>
              </a:tr>
              <a:tr h="721856">
                <a:tc rowSpan="2"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TEB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0772618"/>
                  </a:ext>
                </a:extLst>
              </a:tr>
              <a:tr h="8209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Heading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-2.78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3.67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-2.75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1.22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zh-CN" sz="16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3.26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8246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04BFB3C-D99E-8463-4EA4-9F848B2344CD}"/>
              </a:ext>
            </a:extLst>
          </p:cNvPr>
          <p:cNvSpPr txBox="1"/>
          <p:nvPr/>
        </p:nvSpPr>
        <p:spPr>
          <a:xfrm>
            <a:off x="3397941" y="5511061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1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.Errors of different global local planner combination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34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B0E2AA-9227-4BE7-ECB4-AA9D63A752F5}"/>
              </a:ext>
            </a:extLst>
          </p:cNvPr>
          <p:cNvSpPr txBox="1"/>
          <p:nvPr/>
        </p:nvSpPr>
        <p:spPr>
          <a:xfrm>
            <a:off x="272374" y="924128"/>
            <a:ext cx="113521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   Xu, W., et al., </a:t>
            </a:r>
            <a:r>
              <a:rPr lang="nn-NO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Fast-lio2: Fast direct lidar-inertial odometry.</a:t>
            </a:r>
            <a:r>
              <a:rPr lang="nn-NO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Transactions on Robotics, 2022.    </a:t>
            </a:r>
            <a:r>
              <a:rPr lang="nn-NO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r>
              <a:rPr lang="nn-NO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(4): p. 2053-2073.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Xu, W. and F. Zhang,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lio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fast, robust lidar-inertial odometry package by tightly-coupled iterated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Robotics and Automation Letters, 2021.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(2): p. 3317-3324.</a:t>
            </a: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	Xu, W. and F. Zhang,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Fast-</a:t>
            </a:r>
            <a:r>
              <a:rPr lang="en-GB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lio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 fast, robust lidar-inertial odometry package by tightly-coupled iterated </a:t>
            </a:r>
            <a:r>
              <a:rPr lang="en-GB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kalman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filter.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IEEE Robotics and Automation Letters, 2021. </a:t>
            </a:r>
            <a:r>
              <a:rPr lang="en-GB" altLang="zh-CN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(2): p. 3317-3324.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	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Derpanis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K.G.,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Overview of the RANSAC Algorithm.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Image Rochester NY, 2010. </a:t>
            </a:r>
            <a:r>
              <a:rPr lang="en-GB" altLang="zh-CN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(1): p. 2-3.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	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Stachniss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C.,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Robotic mapping and exploration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Vol. 55. 2009: Springer.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	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ROSwiki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AMCL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2021; Available from: </a:t>
            </a:r>
            <a:r>
              <a:rPr lang="en-GB" altLang="zh-CN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http://wiki.ros.org/amcl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	Thakur, M.B., M. Schmid, and V.N. 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Krovi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Benchmarking the Localization Accuracy of 2D SLAM Algorithms on Mobile Robotic Platforms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2020, SAE Technical Paper.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	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ROSWiki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robot_pose_ekf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2022; Available from: </a:t>
            </a:r>
            <a:r>
              <a:rPr lang="en-GB" altLang="zh-CN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http://wiki.ros.org/robot_pose_ekf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9.	Zheng, K.,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 navigation tuning guide.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Robot Operating System (ROS) The Complete Reference (Volume 6), 2021: p. 197-226.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10.	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ROSWiki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global_planner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2021; Available from: </a:t>
            </a:r>
            <a:r>
              <a:rPr lang="en-GB" altLang="zh-CN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http://wiki.ros.org/global_planner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11.	CSDN,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astar.cpp </a:t>
            </a:r>
            <a:r>
              <a:rPr lang="en-GB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cpp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file, application with ROS' A* algorithm global road strength planner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2022.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12.	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WLwind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segment_global_planner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2021; Available from: </a:t>
            </a:r>
            <a:r>
              <a:rPr lang="en-GB" altLang="zh-CN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https://github.com/WLwind/segment_global_planner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48C1D6-FAD7-ED59-163F-3E706DB9D1F2}"/>
              </a:ext>
            </a:extLst>
          </p:cNvPr>
          <p:cNvSpPr txBox="1"/>
          <p:nvPr/>
        </p:nvSpPr>
        <p:spPr>
          <a:xfrm>
            <a:off x="272374" y="277797"/>
            <a:ext cx="215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9D663E-91E5-F32E-CCEC-E8D97435FD5B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A136CE-D4C2-5E21-71CF-166C3B8BEAEB}"/>
              </a:ext>
            </a:extLst>
          </p:cNvPr>
          <p:cNvSpPr/>
          <p:nvPr/>
        </p:nvSpPr>
        <p:spPr>
          <a:xfrm>
            <a:off x="0" y="6536169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5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96" y="328359"/>
            <a:ext cx="3891116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Mapping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196" y="955770"/>
            <a:ext cx="4951378" cy="5024284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SG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FAST-LIO Introduction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SG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FAST-LIO (Fast LiDAR-Inertial Odometry) is a computationally efficient and robust LiDAR-inertial odometry package. It fuses LiDAR feature points with IMU data using a tightly-coupled iterated extended Kalman filter to allow robust navigation in fast-motion, noisy or cluttered environments where degeneration occurs. Our package address many key issues:</a:t>
            </a:r>
          </a:p>
          <a:p>
            <a:pPr marL="0" indent="0">
              <a:buNone/>
            </a:pP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iterated Kalman filter for odometry optimization;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initialized at most steady environments;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KD-Tree Search to decrease the computation;</a:t>
            </a:r>
          </a:p>
        </p:txBody>
      </p:sp>
      <p:pic>
        <p:nvPicPr>
          <p:cNvPr id="1026" name="Picture 2" descr="FAST-LIO: A Fast, Robust LiDAR-inertial Odometry Package by Tightly ...">
            <a:extLst>
              <a:ext uri="{FF2B5EF4-FFF2-40B4-BE49-F238E27FC236}">
                <a16:creationId xmlns:a16="http://schemas.microsoft.com/office/drawing/2014/main" id="{584F91E1-D672-FE07-C2B7-FDB54A0B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62" y="3276600"/>
            <a:ext cx="5514331" cy="266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41893AA6-2279-3076-9414-803C07C61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94" y="524320"/>
            <a:ext cx="6172525" cy="19154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9FFC57B-5077-E32A-32C2-AFA37F50C1C0}"/>
              </a:ext>
            </a:extLst>
          </p:cNvPr>
          <p:cNvSpPr txBox="1"/>
          <p:nvPr/>
        </p:nvSpPr>
        <p:spPr>
          <a:xfrm>
            <a:off x="6427736" y="2418366"/>
            <a:ext cx="4850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</a:t>
            </a:r>
            <a:r>
              <a:rPr lang="en-GB" altLang="zh-CN" b="0" i="0" dirty="0">
                <a:solidFill>
                  <a:srgbClr val="2E37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 of FAST-LIO2.</a:t>
            </a:r>
            <a:r>
              <a:rPr lang="en-GB" altLang="zh-CN" dirty="0">
                <a:solidFill>
                  <a:srgbClr val="2E37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36A4C8-9588-2967-CBEB-50E8A7A14D31}"/>
              </a:ext>
            </a:extLst>
          </p:cNvPr>
          <p:cNvSpPr txBox="1"/>
          <p:nvPr/>
        </p:nvSpPr>
        <p:spPr>
          <a:xfrm>
            <a:off x="6911502" y="5964348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Sample mapping results [2] 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6A4D63-7A83-3277-CA14-08524B416A54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6D542B-0F1D-AE3A-CA46-F967E09BB0E8}"/>
              </a:ext>
            </a:extLst>
          </p:cNvPr>
          <p:cNvSpPr/>
          <p:nvPr/>
        </p:nvSpPr>
        <p:spPr>
          <a:xfrm>
            <a:off x="0" y="6536169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419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B0E2AA-9227-4BE7-ECB4-AA9D63A752F5}"/>
              </a:ext>
            </a:extLst>
          </p:cNvPr>
          <p:cNvSpPr txBox="1"/>
          <p:nvPr/>
        </p:nvSpPr>
        <p:spPr>
          <a:xfrm>
            <a:off x="272374" y="924128"/>
            <a:ext cx="100778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13.	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WLwind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a_better_star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2019: 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14.	mech0ctopu, </a:t>
            </a:r>
            <a:r>
              <a:rPr lang="en-GB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rrt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-global-planner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2022: 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15.	Tian, Y., et al.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Autonomous </a:t>
            </a:r>
            <a:r>
              <a:rPr lang="en-GB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Behavior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Switching Method for Indoor Mobile Service Robots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in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 IEEE International Conference on Mechatronics and Automation (ICMA)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2021. IEEE.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16.	Fox, D., W. 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Burgard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S. 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Thrun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dynamic window approach to collision avoidance.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IEEE Robotics &amp; Automation Magazine, 1997. </a:t>
            </a:r>
            <a:r>
              <a:rPr lang="en-GB" altLang="zh-CN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(1): p. 23-33.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17.	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ROSwiki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teb_local_planner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2021; Available from: </a:t>
            </a:r>
            <a:r>
              <a:rPr lang="en-GB" altLang="zh-CN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http://wiki.ros.org/teb_local_planner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18.	Fankhauser, P., et al.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Kinect v2 for mobile robot navigation: Evaluation and </a:t>
            </a:r>
            <a:r>
              <a:rPr lang="en-GB" altLang="zh-CN" sz="1800" i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modeling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in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2015 international conference on advanced robotics (ICAR)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2015. IEEE.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/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19.	Muñoz, N., J. Valencia, and N. </a:t>
            </a:r>
            <a:r>
              <a:rPr lang="en-GB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Londono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Evaluation of navigation of an autonomous mobile robot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in </a:t>
            </a:r>
            <a:r>
              <a:rPr lang="en-GB" altLang="zh-CN" sz="18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 of the 2007 Workshop on Performance Metrics for Intelligent Systems</a:t>
            </a:r>
            <a:r>
              <a:rPr lang="en-GB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2007.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48C1D6-FAD7-ED59-163F-3E706DB9D1F2}"/>
              </a:ext>
            </a:extLst>
          </p:cNvPr>
          <p:cNvSpPr txBox="1"/>
          <p:nvPr/>
        </p:nvSpPr>
        <p:spPr>
          <a:xfrm>
            <a:off x="272374" y="277797"/>
            <a:ext cx="215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9D663E-91E5-F32E-CCEC-E8D97435FD5B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A136CE-D4C2-5E21-71CF-166C3B8BEAEB}"/>
              </a:ext>
            </a:extLst>
          </p:cNvPr>
          <p:cNvSpPr/>
          <p:nvPr/>
        </p:nvSpPr>
        <p:spPr>
          <a:xfrm>
            <a:off x="0" y="6536169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08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48C1D6-FAD7-ED59-163F-3E706DB9D1F2}"/>
              </a:ext>
            </a:extLst>
          </p:cNvPr>
          <p:cNvSpPr txBox="1"/>
          <p:nvPr/>
        </p:nvSpPr>
        <p:spPr>
          <a:xfrm>
            <a:off x="2577830" y="2101175"/>
            <a:ext cx="66245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algn="ctr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watching!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9D663E-91E5-F32E-CCEC-E8D97435FD5B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A136CE-D4C2-5E21-71CF-166C3B8BEAEB}"/>
              </a:ext>
            </a:extLst>
          </p:cNvPr>
          <p:cNvSpPr/>
          <p:nvPr/>
        </p:nvSpPr>
        <p:spPr>
          <a:xfrm>
            <a:off x="0" y="6536169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69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1" y="368488"/>
            <a:ext cx="3891116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Mapping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60" y="888891"/>
            <a:ext cx="10515600" cy="578771"/>
          </a:xfrm>
        </p:spPr>
        <p:txBody>
          <a:bodyPr>
            <a:normAutofit/>
          </a:bodyPr>
          <a:lstStyle/>
          <a:p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FAST-LIO Development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C4A87594-87C8-A28B-90DE-8FC750EF4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34" y="1350927"/>
            <a:ext cx="3335165" cy="4281025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F0DB0CE5-FBEB-1D28-CEA6-10A66903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43"/>
          <a:stretch/>
        </p:blipFill>
        <p:spPr>
          <a:xfrm>
            <a:off x="6209299" y="905109"/>
            <a:ext cx="5545825" cy="4726843"/>
          </a:xfrm>
          <a:prstGeom prst="rect">
            <a:avLst/>
          </a:prstGeom>
        </p:spPr>
      </p:pic>
      <p:pic>
        <p:nvPicPr>
          <p:cNvPr id="12" name="图片 11" descr="屏幕的截图&#10;&#10;描述已自动生成">
            <a:extLst>
              <a:ext uri="{FF2B5EF4-FFF2-40B4-BE49-F238E27FC236}">
                <a16:creationId xmlns:a16="http://schemas.microsoft.com/office/drawing/2014/main" id="{96A3AF7C-FC2B-651E-21CC-DD8F2B9DC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7" y="1670241"/>
            <a:ext cx="2189648" cy="39617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D20BF3-A40C-DFB3-4CD1-84C6BD61B311}"/>
              </a:ext>
            </a:extLst>
          </p:cNvPr>
          <p:cNvSpPr txBox="1"/>
          <p:nvPr/>
        </p:nvSpPr>
        <p:spPr>
          <a:xfrm>
            <a:off x="4383216" y="597840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Screenshot of </a:t>
            </a:r>
            <a:r>
              <a:rPr lang="en-GB" altLang="zh-CN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velodyne.yaml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666711-6B75-49B9-13FC-4C32B0D118CB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0352E6-E993-F43D-0815-055076E54144}"/>
              </a:ext>
            </a:extLst>
          </p:cNvPr>
          <p:cNvSpPr/>
          <p:nvPr/>
        </p:nvSpPr>
        <p:spPr>
          <a:xfrm>
            <a:off x="0" y="653327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38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18" y="325510"/>
            <a:ext cx="3891116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Mapping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358" y="929917"/>
            <a:ext cx="10515600" cy="578771"/>
          </a:xfrm>
        </p:spPr>
        <p:txBody>
          <a:bodyPr>
            <a:normAutofit/>
          </a:bodyPr>
          <a:lstStyle/>
          <a:p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FAST-LIO Development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E0A676A2-67AF-DFEF-05A5-0AC7E07D2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3"/>
          <a:stretch/>
        </p:blipFill>
        <p:spPr>
          <a:xfrm>
            <a:off x="1730601" y="1857983"/>
            <a:ext cx="5386511" cy="2979369"/>
          </a:xfrm>
          <a:prstGeom prst="rect">
            <a:avLst/>
          </a:prstGeom>
        </p:spPr>
      </p:pic>
      <p:pic>
        <p:nvPicPr>
          <p:cNvPr id="10" name="图片 9" descr="图形用户界面, 文本, 应用程序&#10;&#10;描述已自动生成">
            <a:extLst>
              <a:ext uri="{FF2B5EF4-FFF2-40B4-BE49-F238E27FC236}">
                <a16:creationId xmlns:a16="http://schemas.microsoft.com/office/drawing/2014/main" id="{A72A0456-7A41-2E79-81BA-38803A0C3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9" y="1996362"/>
            <a:ext cx="1503149" cy="2840990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37AD696F-C297-5023-9CBA-D4CD7DA37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49" y="1336294"/>
            <a:ext cx="4892104" cy="35010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222F88-7631-583B-29BB-75AAFB3A0B0C}"/>
              </a:ext>
            </a:extLst>
          </p:cNvPr>
          <p:cNvSpPr txBox="1"/>
          <p:nvPr/>
        </p:nvSpPr>
        <p:spPr>
          <a:xfrm>
            <a:off x="1809345" y="5152374"/>
            <a:ext cx="9221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5. Screenshot of </a:t>
            </a:r>
            <a:r>
              <a:rPr lang="en-GB" altLang="zh-CN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fast_lio.launch</a:t>
            </a:r>
            <a:r>
              <a:rPr lang="en-GB" altLang="zh-C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GB" altLang="zh-C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ointcloud</a:t>
            </a:r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callback function in </a:t>
            </a:r>
            <a:r>
              <a:rPr lang="en-GB" altLang="zh-C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LaserMapping.cpp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175690-5478-453C-E726-B89522549FBC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3F812-94C9-BCEA-C56B-7C28A0C2A4D1}"/>
              </a:ext>
            </a:extLst>
          </p:cNvPr>
          <p:cNvSpPr/>
          <p:nvPr/>
        </p:nvSpPr>
        <p:spPr>
          <a:xfrm>
            <a:off x="0" y="6531339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52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73" y="324896"/>
            <a:ext cx="3891116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Mapping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157" y="863902"/>
            <a:ext cx="5837903" cy="578771"/>
          </a:xfrm>
        </p:spPr>
        <p:txBody>
          <a:bodyPr>
            <a:normAutofit/>
          </a:bodyPr>
          <a:lstStyle/>
          <a:p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– pcdtomap.cpp</a:t>
            </a:r>
          </a:p>
          <a:p>
            <a:pPr marL="914400" lvl="1" indent="-457200">
              <a:buFont typeface="+mj-lt"/>
              <a:buAutoNum type="arabicPeriod"/>
            </a:pPr>
            <a:endParaRPr lang="en-SG" sz="2000" dirty="0"/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EE23E155-C271-41A0-C2E0-167D7DDC8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259" y="3255970"/>
            <a:ext cx="3891116" cy="2914460"/>
          </a:xfrm>
          <a:prstGeom prst="rect">
            <a:avLst/>
          </a:prstGeom>
        </p:spPr>
      </p:pic>
      <p:pic>
        <p:nvPicPr>
          <p:cNvPr id="8" name="图片 7" descr="电子设备的屏幕&#10;&#10;描述已自动生成">
            <a:extLst>
              <a:ext uri="{FF2B5EF4-FFF2-40B4-BE49-F238E27FC236}">
                <a16:creationId xmlns:a16="http://schemas.microsoft.com/office/drawing/2014/main" id="{914BD120-CFD0-972F-8355-139084A966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4" t="10264" r="3851" b="12898"/>
          <a:stretch/>
        </p:blipFill>
        <p:spPr>
          <a:xfrm>
            <a:off x="6900260" y="382245"/>
            <a:ext cx="3891116" cy="2542073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8B3E735E-6D6F-ACBB-2258-166AFEC6C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5"/>
          <a:stretch/>
        </p:blipFill>
        <p:spPr>
          <a:xfrm>
            <a:off x="381157" y="1402907"/>
            <a:ext cx="5928852" cy="41140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BADF8A-D1CD-56F0-5BB6-10547C4B7F0D}"/>
              </a:ext>
            </a:extLst>
          </p:cNvPr>
          <p:cNvSpPr txBox="1"/>
          <p:nvPr/>
        </p:nvSpPr>
        <p:spPr>
          <a:xfrm>
            <a:off x="805881" y="555432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6. Screenshot of </a:t>
            </a:r>
            <a:r>
              <a:rPr lang="en-GB" altLang="zh-CN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pcdtomap.launch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B87EE3-A47C-7184-4C54-0C83776218DC}"/>
              </a:ext>
            </a:extLst>
          </p:cNvPr>
          <p:cNvSpPr txBox="1"/>
          <p:nvPr/>
        </p:nvSpPr>
        <p:spPr>
          <a:xfrm>
            <a:off x="6533903" y="288679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7. Problem: not cut off ground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pointclouds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A122E8-DEB5-69F6-BEFD-6337172471C9}"/>
              </a:ext>
            </a:extLst>
          </p:cNvPr>
          <p:cNvSpPr txBox="1"/>
          <p:nvPr/>
        </p:nvSpPr>
        <p:spPr>
          <a:xfrm>
            <a:off x="6097622" y="6128073"/>
            <a:ext cx="570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8. Problem: fail to coincide with original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pointclouds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4E49DD-AD5A-43AF-0803-BE80AA2C4F91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0646E6-82C8-EBD6-B82B-9B89088383BE}"/>
              </a:ext>
            </a:extLst>
          </p:cNvPr>
          <p:cNvSpPr/>
          <p:nvPr/>
        </p:nvSpPr>
        <p:spPr>
          <a:xfrm>
            <a:off x="0" y="6536169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57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31" y="339587"/>
            <a:ext cx="3891116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Mapping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35" y="906656"/>
            <a:ext cx="10515600" cy="1140542"/>
          </a:xfrm>
        </p:spPr>
        <p:txBody>
          <a:bodyPr>
            <a:normAutofit/>
          </a:bodyPr>
          <a:lstStyle/>
          <a:p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FAST-LIO (fusion of 3D LiDAR and IMU)</a:t>
            </a:r>
          </a:p>
          <a:p>
            <a:pPr marL="0" indent="0" algn="ctr">
              <a:buNone/>
            </a:pPr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environment -&gt; Filter </a:t>
            </a:r>
            <a:r>
              <a:rPr lang="en-SG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pointclouds</a:t>
            </a:r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pcd</a:t>
            </a:r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Convert </a:t>
            </a:r>
            <a:r>
              <a:rPr lang="en-SG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pcd</a:t>
            </a:r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grid map</a:t>
            </a:r>
          </a:p>
        </p:txBody>
      </p:sp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D31DE6BA-A2E6-0352-F074-A8CE63D4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" y="2562424"/>
            <a:ext cx="5417575" cy="3075236"/>
          </a:xfrm>
          <a:prstGeom prst="rect">
            <a:avLst/>
          </a:prstGeom>
        </p:spPr>
      </p:pic>
      <p:pic>
        <p:nvPicPr>
          <p:cNvPr id="7" name="图片 6" descr="屏幕上有字&#10;&#10;描述已自动生成">
            <a:extLst>
              <a:ext uri="{FF2B5EF4-FFF2-40B4-BE49-F238E27FC236}">
                <a16:creationId xmlns:a16="http://schemas.microsoft.com/office/drawing/2014/main" id="{6F55609A-8948-6EAB-501A-9DC600CDD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3" r="21470"/>
          <a:stretch/>
        </p:blipFill>
        <p:spPr>
          <a:xfrm>
            <a:off x="5984539" y="2562424"/>
            <a:ext cx="2969342" cy="3086721"/>
          </a:xfrm>
          <a:prstGeom prst="rect">
            <a:avLst/>
          </a:prstGeom>
        </p:spPr>
      </p:pic>
      <p:pic>
        <p:nvPicPr>
          <p:cNvPr id="9" name="图片 8" descr="图形用户界面&#10;&#10;低可信度描述已自动生成">
            <a:extLst>
              <a:ext uri="{FF2B5EF4-FFF2-40B4-BE49-F238E27FC236}">
                <a16:creationId xmlns:a16="http://schemas.microsoft.com/office/drawing/2014/main" id="{F9049754-B103-7D53-C096-CE071AB291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5" t="13009" r="28822" b="8817"/>
          <a:stretch/>
        </p:blipFill>
        <p:spPr>
          <a:xfrm>
            <a:off x="9041366" y="2562424"/>
            <a:ext cx="2865499" cy="30939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AD352D-5D23-EB9B-A6E4-24767687C58E}"/>
              </a:ext>
            </a:extLst>
          </p:cNvPr>
          <p:cNvSpPr txBox="1"/>
          <p:nvPr/>
        </p:nvSpPr>
        <p:spPr>
          <a:xfrm>
            <a:off x="4278550" y="5753348"/>
            <a:ext cx="570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9. Schematic of mapping 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10E3B9-072B-172A-7B30-AC0EBBA62E03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8DE34C-986D-C130-EA25-974C10CB8DA6}"/>
              </a:ext>
            </a:extLst>
          </p:cNvPr>
          <p:cNvSpPr/>
          <p:nvPr/>
        </p:nvSpPr>
        <p:spPr>
          <a:xfrm>
            <a:off x="0" y="652369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29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62" y="335946"/>
            <a:ext cx="3891116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Mapping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72" y="914717"/>
            <a:ext cx="10515600" cy="1140542"/>
          </a:xfrm>
        </p:spPr>
        <p:txBody>
          <a:bodyPr>
            <a:normAutofit/>
          </a:bodyPr>
          <a:lstStyle/>
          <a:p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2D LiDAR mapping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606C1D-97FD-6522-FB96-5F910F08D5EE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A2CCF6-36DF-39C6-EB9B-5EEBCA27D047}"/>
              </a:ext>
            </a:extLst>
          </p:cNvPr>
          <p:cNvSpPr/>
          <p:nvPr/>
        </p:nvSpPr>
        <p:spPr>
          <a:xfrm>
            <a:off x="-7709" y="6575897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像6" descr="图示&#10;&#10;描述已自动生成">
            <a:extLst>
              <a:ext uri="{FF2B5EF4-FFF2-40B4-BE49-F238E27FC236}">
                <a16:creationId xmlns:a16="http://schemas.microsoft.com/office/drawing/2014/main" id="{752ED0F7-8940-547B-571D-5BC65C06F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9" t="6779" r="7322"/>
          <a:stretch/>
        </p:blipFill>
        <p:spPr bwMode="auto">
          <a:xfrm>
            <a:off x="6494259" y="1590475"/>
            <a:ext cx="5546200" cy="3545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像7" descr="电子设备的屏幕&#10;&#10;描述已自动生成">
            <a:extLst>
              <a:ext uri="{FF2B5EF4-FFF2-40B4-BE49-F238E27FC236}">
                <a16:creationId xmlns:a16="http://schemas.microsoft.com/office/drawing/2014/main" id="{91345DDB-710E-8BD6-5211-562DE18F5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4" t="6309" r="3951"/>
          <a:stretch/>
        </p:blipFill>
        <p:spPr bwMode="auto">
          <a:xfrm>
            <a:off x="800557" y="1590475"/>
            <a:ext cx="5625124" cy="3458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075750-991C-23BA-F185-5C389E46083F}"/>
              </a:ext>
            </a:extLst>
          </p:cNvPr>
          <p:cNvSpPr txBox="1"/>
          <p:nvPr/>
        </p:nvSpPr>
        <p:spPr>
          <a:xfrm>
            <a:off x="2240420" y="5494554"/>
            <a:ext cx="8939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10. Schematic of mapping results comparison (</a:t>
            </a:r>
            <a:r>
              <a:rPr lang="en-GB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pass-through filter, RANSAC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77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B768-57C8-59FF-CC3A-F96B67E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62" y="335946"/>
            <a:ext cx="3891116" cy="578771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Mapping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6C29B-1EF3-341B-8657-BA57D4C2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72" y="914717"/>
            <a:ext cx="10515600" cy="1140542"/>
          </a:xfrm>
        </p:spPr>
        <p:txBody>
          <a:bodyPr>
            <a:normAutofit/>
          </a:bodyPr>
          <a:lstStyle/>
          <a:p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2D LiDAR mapping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D31DE6BA-A2E6-0352-F074-A8CE63D4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2" y="1831242"/>
            <a:ext cx="5629468" cy="3195515"/>
          </a:xfrm>
          <a:prstGeom prst="rect">
            <a:avLst/>
          </a:prstGeom>
        </p:spPr>
      </p:pic>
      <p:pic>
        <p:nvPicPr>
          <p:cNvPr id="6" name="图片 5" descr="电脑萤幕画面&#10;&#10;描述已自动生成">
            <a:extLst>
              <a:ext uri="{FF2B5EF4-FFF2-40B4-BE49-F238E27FC236}">
                <a16:creationId xmlns:a16="http://schemas.microsoft.com/office/drawing/2014/main" id="{FA9F9917-3A06-8240-2B98-0A1D10A93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91" y="1831241"/>
            <a:ext cx="5680916" cy="31955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891B2A-57EB-2972-2E76-F1D60F949C79}"/>
              </a:ext>
            </a:extLst>
          </p:cNvPr>
          <p:cNvSpPr txBox="1"/>
          <p:nvPr/>
        </p:nvSpPr>
        <p:spPr>
          <a:xfrm>
            <a:off x="3801894" y="5179415"/>
            <a:ext cx="570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11. Schematic of comparison with 2D mapping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606C1D-97FD-6522-FB96-5F910F08D5EE}"/>
              </a:ext>
            </a:extLst>
          </p:cNvPr>
          <p:cNvSpPr/>
          <p:nvPr/>
        </p:nvSpPr>
        <p:spPr>
          <a:xfrm>
            <a:off x="0" y="1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A2CCF6-36DF-39C6-EB9B-5EEBCA27D047}"/>
              </a:ext>
            </a:extLst>
          </p:cNvPr>
          <p:cNvSpPr/>
          <p:nvPr/>
        </p:nvSpPr>
        <p:spPr>
          <a:xfrm>
            <a:off x="-7709" y="6575897"/>
            <a:ext cx="12192000" cy="3218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45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1528</Words>
  <Application>Microsoft Office PowerPoint</Application>
  <PresentationFormat>宽屏</PresentationFormat>
  <Paragraphs>223</Paragraphs>
  <Slides>31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主题​​</vt:lpstr>
      <vt:lpstr>Final Project Presentation</vt:lpstr>
      <vt:lpstr>Description</vt:lpstr>
      <vt:lpstr>Task 1 Mapping</vt:lpstr>
      <vt:lpstr>Task 1 Mapping</vt:lpstr>
      <vt:lpstr>Task 1 Mapping</vt:lpstr>
      <vt:lpstr>Task 1 Mapping</vt:lpstr>
      <vt:lpstr>Task 1 Mapping</vt:lpstr>
      <vt:lpstr>Task 1 Mapping</vt:lpstr>
      <vt:lpstr>Task 1 Mapping</vt:lpstr>
      <vt:lpstr>Task 1 Mapping</vt:lpstr>
      <vt:lpstr>Task 1 Mapping</vt:lpstr>
      <vt:lpstr>Task 2 Navigation</vt:lpstr>
      <vt:lpstr>Task 2 Navigation-Localization</vt:lpstr>
      <vt:lpstr>Task 2 Navigation-Localization</vt:lpstr>
      <vt:lpstr>Task 2 Navigation-Localization</vt:lpstr>
      <vt:lpstr>Task 2 Navigation-Localization</vt:lpstr>
      <vt:lpstr>Task 2 Navigation-Localization</vt:lpstr>
      <vt:lpstr>Task 2 Navigation-Planning</vt:lpstr>
      <vt:lpstr>Task 2 Navigation-Planning</vt:lpstr>
      <vt:lpstr>Task 2 Navigation-Planning</vt:lpstr>
      <vt:lpstr>Task 2 Navigation-Planning</vt:lpstr>
      <vt:lpstr>Task 2 Navigation-Planning</vt:lpstr>
      <vt:lpstr>Task 2 Navigation-Planning</vt:lpstr>
      <vt:lpstr>Task 2 Navigation-Planning</vt:lpstr>
      <vt:lpstr>Task 2 Navigation-Planning</vt:lpstr>
      <vt:lpstr>Task 2 Navigation-Planning</vt:lpstr>
      <vt:lpstr>Task 2 Navigation-Planning</vt:lpstr>
      <vt:lpstr>Task 2 Navigation-Planning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Renjie Wang</dc:creator>
  <cp:lastModifiedBy>Shen Yixiu</cp:lastModifiedBy>
  <cp:revision>26</cp:revision>
  <dcterms:created xsi:type="dcterms:W3CDTF">2023-03-25T08:29:58Z</dcterms:created>
  <dcterms:modified xsi:type="dcterms:W3CDTF">2023-04-02T04:53:05Z</dcterms:modified>
</cp:coreProperties>
</file>